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4" r:id="rId1"/>
  </p:sldMasterIdLst>
  <p:notesMasterIdLst>
    <p:notesMasterId r:id="rId2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</p:sldIdLst>
  <p:sldSz cx="9144000" cy="5143500" type="screen16x9"/>
  <p:notesSz cx="6858000" cy="9144000"/>
  <p:defaultTextStyle>
    <a:defPPr marR="0" algn="l" rtl="0">
      <a:lnSpc>
        <a:spcPct val="100000"/>
      </a:lnSpc>
      <a:spcBef>
        <a:spcPts val="0"/>
      </a:spcBef>
      <a:spcAft>
        <a:spcPts val="0"/>
      </a:spcAft>
    </a:defPPr>
    <a:lvl1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90651C3A-4460-11DB-9652-00E08161165F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4580"/>
    <p:restoredTop sz="86410"/>
  </p:normalViewPr>
  <p:slideViewPr>
    <p:cSldViewPr>
      <p:cViewPr varScale="1">
        <p:scale>
          <a:sx n="125" d="100"/>
          <a:sy n="125" d="100"/>
        </p:scale>
        <p:origin x="-102" y="-162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" name="Shape 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defRPr sz="1100"/>
            </a:lvl1pPr>
            <a:lvl2pPr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0422134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Shape 31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" name="Shape 3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r>
              <a:rPr lang="en-US" smtClean="0"/>
              <a:t>Forces in 2-D</a:t>
            </a:r>
          </a:p>
          <a:p>
            <a:r>
              <a:rPr lang="en-US" smtClean="0"/>
              <a:t>Normal Force and Friction Force</a:t>
            </a:r>
          </a:p>
          <a:p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Shape 114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5" name="Shape 11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r>
              <a:rPr lang="en-US" smtClean="0"/>
              <a:t>Kinetic Friction (fk)</a:t>
            </a:r>
          </a:p>
          <a:p>
            <a:r>
              <a:rPr lang="en-US" smtClean="0"/>
              <a:t>The frictional force that occurs between two objects sliding against each other.</a:t>
            </a:r>
          </a:p>
          <a:p>
            <a:r>
              <a:rPr lang="en-US" smtClean="0"/>
              <a:t>3 basic rules</a:t>
            </a:r>
          </a:p>
          <a:p>
            <a:r>
              <a:rPr lang="en-US" smtClean="0"/>
              <a:t>1.  fk is independent of velocity</a:t>
            </a:r>
          </a:p>
          <a:p>
            <a:r>
              <a:rPr lang="en-US" smtClean="0"/>
              <a:t>2.  fk is independent of contact surface area</a:t>
            </a:r>
          </a:p>
          <a:p>
            <a:r>
              <a:rPr lang="en-US" smtClean="0"/>
              <a:t>3.  fk is directly proportional to FN and how ‘rough’ the surfaces are</a:t>
            </a:r>
          </a:p>
          <a:p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Shape 125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6" name="Shape 12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r>
              <a:rPr lang="en-US" smtClean="0"/>
              <a:t>To find kinetic friction (fk)</a:t>
            </a:r>
          </a:p>
          <a:p>
            <a:r>
              <a:rPr lang="en-US" smtClean="0"/>
              <a:t>fk =    k  FN</a:t>
            </a:r>
          </a:p>
          <a:p>
            <a:r>
              <a:rPr lang="en-US" smtClean="0"/>
              <a:t>coefficient of friction</a:t>
            </a:r>
          </a:p>
          <a:p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Shape 134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5" name="Shape 13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r>
              <a:rPr lang="en-US" smtClean="0"/>
              <a:t>The coefficient of friction</a:t>
            </a:r>
          </a:p>
          <a:p>
            <a:r>
              <a:rPr lang="en-US" smtClean="0"/>
              <a:t>   k is the coefficient of friction, the larger the value the ‘rougher’ or stickier’ the surfaces are.</a:t>
            </a:r>
          </a:p>
          <a:p>
            <a:endParaRPr lang="en-US" smtClean="0"/>
          </a:p>
          <a:p>
            <a:r>
              <a:rPr lang="en-US" smtClean="0"/>
              <a:t>       k= 0 is a frictionless surface</a:t>
            </a:r>
          </a:p>
          <a:p>
            <a:r>
              <a:rPr lang="en-US" smtClean="0"/>
              <a:t>	   k = 1 means that you would use the same energy to slide a body as to pick it up</a:t>
            </a:r>
          </a:p>
          <a:p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Shape 140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1" name="Shape 14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r>
              <a:rPr lang="en-US" smtClean="0"/>
              <a:t>Example 1</a:t>
            </a:r>
          </a:p>
          <a:p>
            <a:r>
              <a:rPr lang="en-US" smtClean="0"/>
              <a:t>A 20 kg sled slides over a horizontal icy surface against a frictional force of 16N.  Find the Coefficient of kinetic friction between the sled and the ice.</a:t>
            </a:r>
          </a:p>
          <a:p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Shape 146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7" name="Shape 14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r>
              <a:rPr lang="en-US" smtClean="0"/>
              <a:t>Example 2</a:t>
            </a:r>
          </a:p>
          <a:p>
            <a:r>
              <a:rPr lang="en-US" smtClean="0"/>
              <a:t>A force F of 65N[right] acts at an angle of 35O above the horizontal upon a block with a weight of 100N moving at a constant velocity to the right.  Draw a Free Body Diagram and resolve all forces.</a:t>
            </a:r>
          </a:p>
          <a:p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Shape 152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3" name="Shape 15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r>
              <a:rPr lang="en-US" smtClean="0"/>
              <a:t>Example 2 continued</a:t>
            </a:r>
          </a:p>
          <a:p>
            <a:r>
              <a:rPr lang="en-US" smtClean="0"/>
              <a:t>Determine the force of friction between the block and the surface its sliding on</a:t>
            </a:r>
          </a:p>
          <a:p>
            <a:endParaRPr lang="en-US" smtClean="0"/>
          </a:p>
          <a:p>
            <a:r>
              <a:rPr lang="en-US" smtClean="0"/>
              <a:t>Determine the normal force</a:t>
            </a:r>
          </a:p>
          <a:p>
            <a:endParaRPr lang="en-US" smtClean="0"/>
          </a:p>
          <a:p>
            <a:r>
              <a:rPr lang="en-US" smtClean="0"/>
              <a:t>Determine the coefficient of friction</a:t>
            </a:r>
          </a:p>
          <a:p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Shape 160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1" name="Shape 16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r>
              <a:rPr lang="en-US" smtClean="0"/>
              <a:t>Static Friction fs</a:t>
            </a:r>
          </a:p>
          <a:p>
            <a:r>
              <a:rPr lang="en-US" smtClean="0"/>
              <a:t>Static friction exists when the contact surfaces do not slide relative to one another.</a:t>
            </a:r>
          </a:p>
          <a:p>
            <a:endParaRPr lang="en-US" smtClean="0"/>
          </a:p>
          <a:p>
            <a:r>
              <a:rPr lang="en-US" smtClean="0"/>
              <a:t>		s &gt;    k, there is less friction when objects          are moving</a:t>
            </a:r>
          </a:p>
          <a:p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Shape 173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4" name="Shape 17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r>
              <a:rPr lang="en-US" smtClean="0"/>
              <a:t>fs can change</a:t>
            </a:r>
          </a:p>
          <a:p>
            <a:r>
              <a:rPr lang="en-US" smtClean="0"/>
              <a:t>If the man pushing the box exerts 100N of force and the box does not move what is fs?</a:t>
            </a:r>
          </a:p>
          <a:p>
            <a:endParaRPr lang="en-US" smtClean="0"/>
          </a:p>
          <a:p>
            <a:endParaRPr lang="en-US" smtClean="0"/>
          </a:p>
          <a:p>
            <a:r>
              <a:rPr lang="en-US" smtClean="0"/>
              <a:t>If the man pushing the box exerts 200N and the box continues to remain stationary what is the new fs?</a:t>
            </a:r>
          </a:p>
          <a:p>
            <a:endParaRPr lang="en-US" smtClean="0"/>
          </a:p>
          <a:p>
            <a:r>
              <a:rPr lang="en-US" smtClean="0"/>
              <a:t>If at 350N of force applied by the man, the box just begins to accelerate we call this fmax, the maximum amount of static friction</a:t>
            </a:r>
          </a:p>
          <a:p>
            <a:r>
              <a:rPr lang="en-US" smtClean="0"/>
              <a:t>F applied</a:t>
            </a:r>
          </a:p>
          <a:p>
            <a:r>
              <a:rPr lang="en-US" smtClean="0"/>
              <a:t>fs</a:t>
            </a:r>
          </a:p>
          <a:p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Shape 180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1" name="Shape 18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r>
              <a:rPr lang="en-US" smtClean="0"/>
              <a:t>coefficient of friction </a:t>
            </a:r>
          </a:p>
          <a:p>
            <a:r>
              <a:rPr lang="en-US" smtClean="0"/>
              <a:t>Magnitude of static friction changes according to the magnitude of the applied force, so to find</a:t>
            </a:r>
          </a:p>
          <a:p>
            <a:r>
              <a:rPr lang="en-US" smtClean="0"/>
              <a:t>         s we must use fmax, the maximum force that can be applied to a body to just begin its movement. </a:t>
            </a:r>
          </a:p>
          <a:p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Shape 186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7" name="Shape 18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r>
              <a:rPr lang="en-US" smtClean="0"/>
              <a:t>Example</a:t>
            </a:r>
          </a:p>
          <a:p>
            <a:r>
              <a:rPr lang="en-US" smtClean="0"/>
              <a:t>A man is pushing a couch and it just begins to move when a force of 150N is applied to it.</a:t>
            </a:r>
          </a:p>
          <a:p>
            <a:r>
              <a:rPr lang="en-US" smtClean="0"/>
              <a:t>What is the fmax between the couch and floor?</a:t>
            </a:r>
          </a:p>
          <a:p>
            <a:endParaRPr lang="en-US" smtClean="0"/>
          </a:p>
          <a:p>
            <a:r>
              <a:rPr lang="en-US" smtClean="0"/>
              <a:t>What is the coefficient of friction if the couch weighs 100kg?</a:t>
            </a:r>
          </a:p>
          <a:p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Shape 39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0" name="Shape 4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r>
              <a:rPr lang="en-US" smtClean="0"/>
              <a:t>Normal Force</a:t>
            </a:r>
          </a:p>
          <a:p>
            <a:r>
              <a:rPr lang="en-US" smtClean="0"/>
              <a:t>Normal Force is always perpendicular to the surface that an object is on.</a:t>
            </a:r>
          </a:p>
          <a:p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Shape 192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3" name="Shape 19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r>
              <a:rPr lang="en-US" smtClean="0"/>
              <a:t>Example 2</a:t>
            </a:r>
          </a:p>
          <a:p>
            <a:r>
              <a:rPr lang="en-US" smtClean="0"/>
              <a:t>A student pushes a calculator along a table with a horizontal force of 1N, but the calculator remains motionless.</a:t>
            </a:r>
          </a:p>
          <a:p>
            <a:r>
              <a:rPr lang="en-US" smtClean="0"/>
              <a:t>What is fs on the calculator?</a:t>
            </a:r>
          </a:p>
          <a:p>
            <a:r>
              <a:rPr lang="en-US" smtClean="0"/>
              <a:t>Can the static force of friction ever be smaller than 1N?</a:t>
            </a:r>
          </a:p>
          <a:p>
            <a:endParaRPr lang="en-US" smtClean="0"/>
          </a:p>
          <a:p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Shape 20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3" name="Shape 20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r>
              <a:rPr lang="en-US" smtClean="0"/>
              <a:t>Example 3 </a:t>
            </a:r>
          </a:p>
          <a:p>
            <a:r>
              <a:rPr lang="en-US" smtClean="0"/>
              <a:t>A woman pulls on a 30kg box with a rope at an angle at 25O.  She initially pulls with a force of 90N without moving the box  What is fs?</a:t>
            </a:r>
          </a:p>
          <a:p>
            <a:r>
              <a:rPr lang="en-US" smtClean="0"/>
              <a:t>30kg</a:t>
            </a:r>
          </a:p>
          <a:p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Shape 47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8" name="Shape 4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r>
              <a:rPr lang="en-US" smtClean="0"/>
              <a:t>If the surface is not parallel with the ground then FN is not perpendicular with the ground</a:t>
            </a:r>
          </a:p>
          <a:p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Shape 55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6" name="Shape 5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r>
              <a:rPr lang="en-US" smtClean="0"/>
              <a:t>To resolve the force we must use trigonometry</a:t>
            </a:r>
          </a:p>
          <a:p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Shape 63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4" name="Shape 6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r>
              <a:rPr lang="en-US" smtClean="0"/>
              <a:t>Once resolved we only use the forces that are perpendicular to each</a:t>
            </a:r>
          </a:p>
          <a:p>
            <a:r>
              <a:rPr lang="en-US" smtClean="0"/>
              <a:t>other in solving problems</a:t>
            </a:r>
          </a:p>
          <a:p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Shape 74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5" name="Shape 7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r>
              <a:rPr lang="en-US" smtClean="0"/>
              <a:t>Fg is no longer useful as we now know its vector components (Fgx and Fgy) </a:t>
            </a:r>
          </a:p>
          <a:p>
            <a:r>
              <a:rPr lang="en-US" smtClean="0"/>
              <a:t>can ignore now</a:t>
            </a:r>
          </a:p>
          <a:p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Shape 94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5" name="Shape 9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r>
              <a:rPr lang="en-US" smtClean="0"/>
              <a:t>Resolving other Forces</a:t>
            </a:r>
          </a:p>
          <a:p>
            <a:r>
              <a:rPr lang="en-US" smtClean="0"/>
              <a:t>If this box is moving with uniform motion then Fnet=0</a:t>
            </a:r>
          </a:p>
          <a:p>
            <a:r>
              <a:rPr lang="en-US" smtClean="0"/>
              <a:t>so,</a:t>
            </a:r>
          </a:p>
          <a:p>
            <a:r>
              <a:rPr lang="en-US" smtClean="0"/>
              <a:t>FN+Fy = Fg</a:t>
            </a:r>
          </a:p>
          <a:p>
            <a:r>
              <a:rPr lang="en-US" smtClean="0"/>
              <a:t>and</a:t>
            </a:r>
          </a:p>
          <a:p>
            <a:r>
              <a:rPr lang="en-US" smtClean="0"/>
              <a:t>Ff = Fx</a:t>
            </a:r>
          </a:p>
          <a:p>
            <a:r>
              <a:rPr lang="en-US" smtClean="0"/>
              <a:t>Fg</a:t>
            </a:r>
          </a:p>
          <a:p>
            <a:r>
              <a:rPr lang="en-US" smtClean="0"/>
              <a:t>F</a:t>
            </a:r>
          </a:p>
          <a:p>
            <a:r>
              <a:rPr lang="en-US" smtClean="0"/>
              <a:t>FN</a:t>
            </a:r>
          </a:p>
          <a:p>
            <a:r>
              <a:rPr lang="en-US" smtClean="0"/>
              <a:t>Fx</a:t>
            </a:r>
          </a:p>
          <a:p>
            <a:r>
              <a:rPr lang="en-US" smtClean="0"/>
              <a:t>Fy</a:t>
            </a:r>
          </a:p>
          <a:p>
            <a:r>
              <a:rPr lang="en-US" smtClean="0"/>
              <a:t>Ff</a:t>
            </a:r>
          </a:p>
          <a:p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Shape 100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1" name="Shape 10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r>
              <a:rPr lang="en-US" smtClean="0"/>
              <a:t>Example</a:t>
            </a:r>
          </a:p>
          <a:p>
            <a:r>
              <a:rPr lang="en-US" smtClean="0"/>
              <a:t>A 30.0kg crate experiences an applied force of 100N acting at an angle of 30O above the horizontal.  What is the normal force FN on the block?</a:t>
            </a:r>
          </a:p>
          <a:p>
            <a:endParaRPr lang="en-US" smtClean="0"/>
          </a:p>
          <a:p>
            <a:r>
              <a:rPr lang="en-US" smtClean="0"/>
              <a:t>What is the horizontal acceleration?</a:t>
            </a:r>
          </a:p>
          <a:p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Shape 108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9" name="Shape 10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r>
              <a:rPr lang="en-US" smtClean="0"/>
              <a:t>Friction</a:t>
            </a:r>
          </a:p>
          <a:p>
            <a:r>
              <a:rPr lang="en-US" smtClean="0"/>
              <a:t>A force that oppose two objects sliding against one another.  </a:t>
            </a:r>
          </a:p>
          <a:p>
            <a:r>
              <a:rPr lang="en-US" smtClean="0"/>
              <a:t>Two types</a:t>
            </a:r>
          </a:p>
          <a:p>
            <a:r>
              <a:rPr lang="en-US" smtClean="0"/>
              <a:t>	a) kinetic friction	</a:t>
            </a:r>
          </a:p>
          <a:p>
            <a:r>
              <a:rPr lang="en-US" smtClean="0"/>
              <a:t>	b) static friction</a:t>
            </a:r>
          </a:p>
          <a:p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8"/>
          <p:cNvSpPr/>
          <p:nvPr/>
        </p:nvSpPr>
        <p:spPr>
          <a:xfrm rot="10800000" flipH="1">
            <a:off x="0" y="3093234"/>
            <a:ext cx="8458200" cy="712499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endParaRPr/>
          </a:p>
        </p:txBody>
      </p:sp>
      <p:sp>
        <p:nvSpPr>
          <p:cNvPr id="9" name="Shape 9"/>
          <p:cNvSpPr txBox="1">
            <a:spLocks noGrp="1"/>
          </p:cNvSpPr>
          <p:nvPr>
            <p:ph type="ctrTitle"/>
          </p:nvPr>
        </p:nvSpPr>
        <p:spPr>
          <a:xfrm>
            <a:off x="685800" y="1300757"/>
            <a:ext cx="7772400" cy="1684199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indent="457200">
              <a:buClr>
                <a:schemeClr val="dk2"/>
              </a:buClr>
              <a:buSzPct val="100000"/>
              <a:defRPr sz="7200">
                <a:solidFill>
                  <a:schemeClr val="dk2"/>
                </a:solidFill>
              </a:defRPr>
            </a:lvl1pPr>
            <a:lvl2pPr indent="457200">
              <a:buClr>
                <a:schemeClr val="dk2"/>
              </a:buClr>
              <a:buSzPct val="100000"/>
              <a:defRPr sz="7200">
                <a:solidFill>
                  <a:schemeClr val="dk2"/>
                </a:solidFill>
              </a:defRPr>
            </a:lvl2pPr>
            <a:lvl3pPr indent="457200">
              <a:buClr>
                <a:schemeClr val="dk2"/>
              </a:buClr>
              <a:buSzPct val="100000"/>
              <a:defRPr sz="7200">
                <a:solidFill>
                  <a:schemeClr val="dk2"/>
                </a:solidFill>
              </a:defRPr>
            </a:lvl3pPr>
            <a:lvl4pPr indent="457200">
              <a:buClr>
                <a:schemeClr val="dk2"/>
              </a:buClr>
              <a:buSzPct val="100000"/>
              <a:defRPr sz="7200">
                <a:solidFill>
                  <a:schemeClr val="dk2"/>
                </a:solidFill>
              </a:defRPr>
            </a:lvl4pPr>
            <a:lvl5pPr indent="457200">
              <a:buClr>
                <a:schemeClr val="dk2"/>
              </a:buClr>
              <a:buSzPct val="100000"/>
              <a:defRPr sz="7200">
                <a:solidFill>
                  <a:schemeClr val="dk2"/>
                </a:solidFill>
              </a:defRPr>
            </a:lvl5pPr>
            <a:lvl6pPr indent="457200">
              <a:buClr>
                <a:schemeClr val="dk2"/>
              </a:buClr>
              <a:buSzPct val="100000"/>
              <a:defRPr sz="7200">
                <a:solidFill>
                  <a:schemeClr val="dk2"/>
                </a:solidFill>
              </a:defRPr>
            </a:lvl6pPr>
            <a:lvl7pPr indent="457200">
              <a:buClr>
                <a:schemeClr val="dk2"/>
              </a:buClr>
              <a:buSzPct val="100000"/>
              <a:defRPr sz="7200">
                <a:solidFill>
                  <a:schemeClr val="dk2"/>
                </a:solidFill>
              </a:defRPr>
            </a:lvl7pPr>
            <a:lvl8pPr indent="457200">
              <a:buClr>
                <a:schemeClr val="dk2"/>
              </a:buClr>
              <a:buSzPct val="100000"/>
              <a:defRPr sz="7200">
                <a:solidFill>
                  <a:schemeClr val="dk2"/>
                </a:solidFill>
              </a:defRPr>
            </a:lvl8pPr>
            <a:lvl9pPr indent="457200">
              <a:buClr>
                <a:schemeClr val="dk2"/>
              </a:buClr>
              <a:buSzPct val="100000"/>
              <a:defRPr sz="72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0" name="Shape 10"/>
          <p:cNvSpPr txBox="1">
            <a:spLocks noGrp="1"/>
          </p:cNvSpPr>
          <p:nvPr>
            <p:ph type="subTitle" idx="1"/>
          </p:nvPr>
        </p:nvSpPr>
        <p:spPr>
          <a:xfrm>
            <a:off x="685800" y="3093357"/>
            <a:ext cx="7772400" cy="712499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marL="0">
              <a:spcBef>
                <a:spcPts val="0"/>
              </a:spcBef>
              <a:buClr>
                <a:schemeClr val="lt2"/>
              </a:buClr>
              <a:buNone/>
              <a:defRPr b="1">
                <a:solidFill>
                  <a:schemeClr val="lt2"/>
                </a:solidFill>
              </a:defRPr>
            </a:lvl1pPr>
            <a:lvl2pPr marL="0" indent="190500">
              <a:spcBef>
                <a:spcPts val="0"/>
              </a:spcBef>
              <a:buClr>
                <a:schemeClr val="lt2"/>
              </a:buClr>
              <a:buSzPct val="100000"/>
              <a:buNone/>
              <a:defRPr sz="3000" b="1">
                <a:solidFill>
                  <a:schemeClr val="lt2"/>
                </a:solidFill>
              </a:defRPr>
            </a:lvl2pPr>
            <a:lvl3pPr marL="0" indent="190500">
              <a:spcBef>
                <a:spcPts val="0"/>
              </a:spcBef>
              <a:buClr>
                <a:schemeClr val="lt2"/>
              </a:buClr>
              <a:buSzPct val="100000"/>
              <a:buNone/>
              <a:defRPr sz="3000" b="1">
                <a:solidFill>
                  <a:schemeClr val="lt2"/>
                </a:solidFill>
              </a:defRPr>
            </a:lvl3pPr>
            <a:lvl4pPr marL="0" indent="190500">
              <a:spcBef>
                <a:spcPts val="0"/>
              </a:spcBef>
              <a:buClr>
                <a:schemeClr val="lt2"/>
              </a:buClr>
              <a:buSzPct val="100000"/>
              <a:buNone/>
              <a:defRPr sz="3000" b="1">
                <a:solidFill>
                  <a:schemeClr val="lt2"/>
                </a:solidFill>
              </a:defRPr>
            </a:lvl4pPr>
            <a:lvl5pPr marL="0" indent="190500">
              <a:spcBef>
                <a:spcPts val="0"/>
              </a:spcBef>
              <a:buClr>
                <a:schemeClr val="lt2"/>
              </a:buClr>
              <a:buSzPct val="100000"/>
              <a:buNone/>
              <a:defRPr sz="3000" b="1">
                <a:solidFill>
                  <a:schemeClr val="lt2"/>
                </a:solidFill>
              </a:defRPr>
            </a:lvl5pPr>
            <a:lvl6pPr marL="0" indent="190500">
              <a:spcBef>
                <a:spcPts val="0"/>
              </a:spcBef>
              <a:buClr>
                <a:schemeClr val="lt2"/>
              </a:buClr>
              <a:buSzPct val="100000"/>
              <a:buNone/>
              <a:defRPr sz="3000" b="1">
                <a:solidFill>
                  <a:schemeClr val="lt2"/>
                </a:solidFill>
              </a:defRPr>
            </a:lvl6pPr>
            <a:lvl7pPr marL="0" indent="190500">
              <a:spcBef>
                <a:spcPts val="0"/>
              </a:spcBef>
              <a:buClr>
                <a:schemeClr val="lt2"/>
              </a:buClr>
              <a:buSzPct val="100000"/>
              <a:buNone/>
              <a:defRPr sz="3000" b="1">
                <a:solidFill>
                  <a:schemeClr val="lt2"/>
                </a:solidFill>
              </a:defRPr>
            </a:lvl7pPr>
            <a:lvl8pPr marL="0" indent="190500">
              <a:spcBef>
                <a:spcPts val="0"/>
              </a:spcBef>
              <a:buClr>
                <a:schemeClr val="lt2"/>
              </a:buClr>
              <a:buSzPct val="100000"/>
              <a:buNone/>
              <a:defRPr sz="3000" b="1">
                <a:solidFill>
                  <a:schemeClr val="lt2"/>
                </a:solidFill>
              </a:defRPr>
            </a:lvl8pPr>
            <a:lvl9pPr marL="0" indent="190500">
              <a:spcBef>
                <a:spcPts val="0"/>
              </a:spcBef>
              <a:buClr>
                <a:schemeClr val="lt2"/>
              </a:buClr>
              <a:buSzPct val="100000"/>
              <a:buNone/>
              <a:defRPr sz="3000" b="1">
                <a:solidFill>
                  <a:schemeClr val="lt2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hape 12"/>
          <p:cNvSpPr/>
          <p:nvPr/>
        </p:nvSpPr>
        <p:spPr>
          <a:xfrm>
            <a:off x="0" y="205977"/>
            <a:ext cx="8686800" cy="11655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endParaRPr/>
          </a:p>
        </p:txBody>
      </p:sp>
      <p:sp>
        <p:nvSpPr>
          <p:cNvPr id="13" name="Shape 13"/>
          <p:cNvSpPr txBox="1">
            <a:spLocks noGrp="1"/>
          </p:cNvSpPr>
          <p:nvPr>
            <p:ph type="title"/>
          </p:nvPr>
        </p:nvSpPr>
        <p:spPr>
          <a:xfrm>
            <a:off x="457200" y="205977"/>
            <a:ext cx="8229600" cy="1141499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  <p:sp>
        <p:nvSpPr>
          <p:cNvPr id="14" name="Shape 14"/>
          <p:cNvSpPr txBox="1">
            <a:spLocks noGrp="1"/>
          </p:cNvSpPr>
          <p:nvPr>
            <p:ph type="body" idx="1"/>
          </p:nvPr>
        </p:nvSpPr>
        <p:spPr>
          <a:xfrm>
            <a:off x="457200" y="1460499"/>
            <a:ext cx="8229600" cy="34652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>
  <p:cSld name="Title and Two Columns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hape 16"/>
          <p:cNvSpPr/>
          <p:nvPr/>
        </p:nvSpPr>
        <p:spPr>
          <a:xfrm>
            <a:off x="0" y="205977"/>
            <a:ext cx="8686800" cy="11655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endParaRPr/>
          </a:p>
        </p:txBody>
      </p:sp>
      <p:sp>
        <p:nvSpPr>
          <p:cNvPr id="17" name="Shape 17"/>
          <p:cNvSpPr txBox="1">
            <a:spLocks noGrp="1"/>
          </p:cNvSpPr>
          <p:nvPr>
            <p:ph type="title"/>
          </p:nvPr>
        </p:nvSpPr>
        <p:spPr>
          <a:xfrm>
            <a:off x="457200" y="205977"/>
            <a:ext cx="8229600" cy="1141499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  <p:sp>
        <p:nvSpPr>
          <p:cNvPr id="18" name="Shape 18"/>
          <p:cNvSpPr txBox="1">
            <a:spLocks noGrp="1"/>
          </p:cNvSpPr>
          <p:nvPr>
            <p:ph type="body" idx="1"/>
          </p:nvPr>
        </p:nvSpPr>
        <p:spPr>
          <a:xfrm>
            <a:off x="457200" y="1460499"/>
            <a:ext cx="4030200" cy="34652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  <p:sp>
        <p:nvSpPr>
          <p:cNvPr id="19" name="Shape 19"/>
          <p:cNvSpPr txBox="1">
            <a:spLocks noGrp="1"/>
          </p:cNvSpPr>
          <p:nvPr>
            <p:ph type="body" idx="2"/>
          </p:nvPr>
        </p:nvSpPr>
        <p:spPr>
          <a:xfrm>
            <a:off x="4656667" y="1461908"/>
            <a:ext cx="4030200" cy="34652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/>
          <p:nvPr/>
        </p:nvSpPr>
        <p:spPr>
          <a:xfrm>
            <a:off x="0" y="205977"/>
            <a:ext cx="8686800" cy="11655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endParaRPr/>
          </a:p>
        </p:txBody>
      </p:sp>
      <p:sp>
        <p:nvSpPr>
          <p:cNvPr id="22" name="Shape 22"/>
          <p:cNvSpPr txBox="1">
            <a:spLocks noGrp="1"/>
          </p:cNvSpPr>
          <p:nvPr>
            <p:ph type="title"/>
          </p:nvPr>
        </p:nvSpPr>
        <p:spPr>
          <a:xfrm>
            <a:off x="457200" y="205977"/>
            <a:ext cx="8229600" cy="1141499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aption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hape 24"/>
          <p:cNvSpPr/>
          <p:nvPr/>
        </p:nvSpPr>
        <p:spPr>
          <a:xfrm>
            <a:off x="0" y="4406309"/>
            <a:ext cx="8686800" cy="519599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endParaRPr/>
          </a:p>
        </p:txBody>
      </p:sp>
      <p:sp>
        <p:nvSpPr>
          <p:cNvPr id="25" name="Shape 25"/>
          <p:cNvSpPr txBox="1">
            <a:spLocks noGrp="1"/>
          </p:cNvSpPr>
          <p:nvPr>
            <p:ph type="body" idx="1"/>
          </p:nvPr>
        </p:nvSpPr>
        <p:spPr>
          <a:xfrm>
            <a:off x="457200" y="4406309"/>
            <a:ext cx="8229600" cy="519599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indent="152400">
              <a:spcBef>
                <a:spcPts val="0"/>
              </a:spcBef>
              <a:buClr>
                <a:schemeClr val="lt1"/>
              </a:buClr>
              <a:buSzPct val="100000"/>
              <a:buNone/>
              <a:defRPr sz="2400" b="1">
                <a:solidFill>
                  <a:schemeClr val="lt1"/>
                </a:solidFill>
              </a:defRPr>
            </a:lvl1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5"/>
          <p:cNvSpPr txBox="1">
            <a:spLocks noGrp="1"/>
          </p:cNvSpPr>
          <p:nvPr>
            <p:ph type="title"/>
          </p:nvPr>
        </p:nvSpPr>
        <p:spPr>
          <a:xfrm>
            <a:off x="457200" y="205977"/>
            <a:ext cx="8229600" cy="1141499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marL="0" indent="304800">
              <a:buClr>
                <a:schemeClr val="lt1"/>
              </a:buClr>
              <a:buSzPct val="100000"/>
              <a:buNone/>
              <a:defRPr sz="4800" b="1">
                <a:solidFill>
                  <a:schemeClr val="lt1"/>
                </a:solidFill>
              </a:defRPr>
            </a:lvl1pPr>
            <a:lvl2pPr marL="0" indent="304800">
              <a:buClr>
                <a:schemeClr val="lt1"/>
              </a:buClr>
              <a:buSzPct val="100000"/>
              <a:buNone/>
              <a:defRPr sz="4800" b="1">
                <a:solidFill>
                  <a:schemeClr val="lt1"/>
                </a:solidFill>
              </a:defRPr>
            </a:lvl2pPr>
            <a:lvl3pPr marL="0" indent="304800">
              <a:buClr>
                <a:schemeClr val="lt1"/>
              </a:buClr>
              <a:buSzPct val="100000"/>
              <a:buNone/>
              <a:defRPr sz="4800" b="1">
                <a:solidFill>
                  <a:schemeClr val="lt1"/>
                </a:solidFill>
              </a:defRPr>
            </a:lvl3pPr>
            <a:lvl4pPr marL="0" indent="304800">
              <a:buClr>
                <a:schemeClr val="lt1"/>
              </a:buClr>
              <a:buSzPct val="100000"/>
              <a:buNone/>
              <a:defRPr sz="4800" b="1">
                <a:solidFill>
                  <a:schemeClr val="lt1"/>
                </a:solidFill>
              </a:defRPr>
            </a:lvl4pPr>
            <a:lvl5pPr marL="0" indent="304800">
              <a:buClr>
                <a:schemeClr val="lt1"/>
              </a:buClr>
              <a:buSzPct val="100000"/>
              <a:buNone/>
              <a:defRPr sz="4800" b="1">
                <a:solidFill>
                  <a:schemeClr val="lt1"/>
                </a:solidFill>
              </a:defRPr>
            </a:lvl5pPr>
            <a:lvl6pPr marL="0" indent="304800">
              <a:buClr>
                <a:schemeClr val="lt1"/>
              </a:buClr>
              <a:buSzPct val="100000"/>
              <a:buNone/>
              <a:defRPr sz="4800" b="1">
                <a:solidFill>
                  <a:schemeClr val="lt1"/>
                </a:solidFill>
              </a:defRPr>
            </a:lvl6pPr>
            <a:lvl7pPr marL="0" indent="304800">
              <a:buClr>
                <a:schemeClr val="lt1"/>
              </a:buClr>
              <a:buSzPct val="100000"/>
              <a:buNone/>
              <a:defRPr sz="4800" b="1">
                <a:solidFill>
                  <a:schemeClr val="lt1"/>
                </a:solidFill>
              </a:defRPr>
            </a:lvl7pPr>
            <a:lvl8pPr marL="0" indent="304800">
              <a:buClr>
                <a:schemeClr val="lt1"/>
              </a:buClr>
              <a:buSzPct val="100000"/>
              <a:buNone/>
              <a:defRPr sz="4800" b="1">
                <a:solidFill>
                  <a:schemeClr val="lt1"/>
                </a:solidFill>
              </a:defRPr>
            </a:lvl8pPr>
            <a:lvl9pPr marL="0" indent="304800">
              <a:buClr>
                <a:schemeClr val="lt1"/>
              </a:buClr>
              <a:buSzPct val="100000"/>
              <a:buNone/>
              <a:defRPr sz="4800" b="1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6" name="Shape 6"/>
          <p:cNvSpPr txBox="1">
            <a:spLocks noGrp="1"/>
          </p:cNvSpPr>
          <p:nvPr>
            <p:ph type="body" idx="1"/>
          </p:nvPr>
        </p:nvSpPr>
        <p:spPr>
          <a:xfrm>
            <a:off x="457200" y="1460499"/>
            <a:ext cx="8229600" cy="34652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marL="342900" indent="-152400">
              <a:spcBef>
                <a:spcPts val="600"/>
              </a:spcBef>
              <a:buClr>
                <a:schemeClr val="dk2"/>
              </a:buClr>
              <a:buSzPct val="100000"/>
              <a:defRPr sz="3000">
                <a:solidFill>
                  <a:schemeClr val="dk2"/>
                </a:solidFill>
              </a:defRPr>
            </a:lvl1pPr>
            <a:lvl2pPr marL="742950" indent="-133350">
              <a:spcBef>
                <a:spcPts val="480"/>
              </a:spcBef>
              <a:buClr>
                <a:schemeClr val="dk2"/>
              </a:buClr>
              <a:buSzPct val="100000"/>
              <a:defRPr sz="2400">
                <a:solidFill>
                  <a:schemeClr val="dk2"/>
                </a:solidFill>
              </a:defRPr>
            </a:lvl2pPr>
            <a:lvl3pPr marL="1143000" indent="-76200">
              <a:spcBef>
                <a:spcPts val="480"/>
              </a:spcBef>
              <a:buClr>
                <a:schemeClr val="dk2"/>
              </a:buClr>
              <a:buSzPct val="100000"/>
              <a:defRPr sz="2400">
                <a:solidFill>
                  <a:schemeClr val="dk2"/>
                </a:solidFill>
              </a:defRPr>
            </a:lvl3pPr>
            <a:lvl4pPr marL="1600200" indent="-114300">
              <a:spcBef>
                <a:spcPts val="360"/>
              </a:spcBef>
              <a:buClr>
                <a:schemeClr val="dk2"/>
              </a:buClr>
              <a:buSzPct val="100000"/>
              <a:defRPr sz="1800">
                <a:solidFill>
                  <a:schemeClr val="dk2"/>
                </a:solidFill>
              </a:defRPr>
            </a:lvl4pPr>
            <a:lvl5pPr marL="2057400" indent="-114300">
              <a:spcBef>
                <a:spcPts val="360"/>
              </a:spcBef>
              <a:buClr>
                <a:schemeClr val="dk2"/>
              </a:buClr>
              <a:buSzPct val="100000"/>
              <a:defRPr sz="1800">
                <a:solidFill>
                  <a:schemeClr val="dk2"/>
                </a:solidFill>
              </a:defRPr>
            </a:lvl5pPr>
            <a:lvl6pPr marL="2514600" indent="-114300">
              <a:spcBef>
                <a:spcPts val="360"/>
              </a:spcBef>
              <a:buClr>
                <a:schemeClr val="dk2"/>
              </a:buClr>
              <a:buSzPct val="100000"/>
              <a:defRPr sz="1800">
                <a:solidFill>
                  <a:schemeClr val="dk2"/>
                </a:solidFill>
              </a:defRPr>
            </a:lvl6pPr>
            <a:lvl7pPr marL="2971800" indent="-114300">
              <a:spcBef>
                <a:spcPts val="360"/>
              </a:spcBef>
              <a:buClr>
                <a:schemeClr val="dk2"/>
              </a:buClr>
              <a:buSzPct val="100000"/>
              <a:defRPr sz="1800">
                <a:solidFill>
                  <a:schemeClr val="dk2"/>
                </a:solidFill>
              </a:defRPr>
            </a:lvl7pPr>
            <a:lvl8pPr marL="3429000" indent="-114300">
              <a:spcBef>
                <a:spcPts val="360"/>
              </a:spcBef>
              <a:buClr>
                <a:schemeClr val="dk2"/>
              </a:buClr>
              <a:buSzPct val="100000"/>
              <a:defRPr sz="1800">
                <a:solidFill>
                  <a:schemeClr val="dk2"/>
                </a:solidFill>
              </a:defRPr>
            </a:lvl8pPr>
            <a:lvl9pPr marL="3886200" indent="-114300">
              <a:spcBef>
                <a:spcPts val="360"/>
              </a:spcBef>
              <a:buClr>
                <a:schemeClr val="dk2"/>
              </a:buClr>
              <a:buSzPct val="100000"/>
              <a:defRPr sz="18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</p:sldLayoutIdLst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 txBox="1">
            <a:spLocks noGrp="1"/>
          </p:cNvSpPr>
          <p:nvPr>
            <p:ph type="ctrTitle"/>
          </p:nvPr>
        </p:nvSpPr>
        <p:spPr>
          <a:xfrm>
            <a:off x="685800" y="1300757"/>
            <a:ext cx="7772400" cy="16841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en" dirty="0"/>
              <a:t>Forces in 2-D</a:t>
            </a:r>
          </a:p>
        </p:txBody>
      </p:sp>
      <p:sp>
        <p:nvSpPr>
          <p:cNvPr id="29" name="Shape 29"/>
          <p:cNvSpPr txBox="1">
            <a:spLocks noGrp="1"/>
          </p:cNvSpPr>
          <p:nvPr>
            <p:ph type="subTitle" idx="1"/>
          </p:nvPr>
        </p:nvSpPr>
        <p:spPr>
          <a:xfrm>
            <a:off x="685800" y="3093357"/>
            <a:ext cx="7772400" cy="712499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buNone/>
            </a:pPr>
            <a:r>
              <a:rPr lang="en"/>
              <a:t>Normal Force and Friction Force</a:t>
            </a:r>
          </a:p>
        </p:txBody>
      </p:sp>
    </p:spTree>
  </p:cSld>
  <p:clrMapOvr>
    <a:masterClrMapping/>
  </p:clrMapOvr>
  <p:transition spd="slow">
    <p:cut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Shape 111"/>
          <p:cNvSpPr txBox="1">
            <a:spLocks noGrp="1"/>
          </p:cNvSpPr>
          <p:nvPr>
            <p:ph type="title"/>
          </p:nvPr>
        </p:nvSpPr>
        <p:spPr>
          <a:xfrm>
            <a:off x="457200" y="205977"/>
            <a:ext cx="8229600" cy="11414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en"/>
              <a:t>Kinetic Friction (</a:t>
            </a:r>
            <a:r>
              <a:rPr lang="en" i="1"/>
              <a:t>f</a:t>
            </a:r>
            <a:r>
              <a:rPr lang="en" i="1" baseline="-25000"/>
              <a:t>k</a:t>
            </a:r>
            <a:r>
              <a:rPr lang="en"/>
              <a:t>)</a:t>
            </a:r>
          </a:p>
        </p:txBody>
      </p:sp>
      <p:sp>
        <p:nvSpPr>
          <p:cNvPr id="112" name="Shape 112"/>
          <p:cNvSpPr txBox="1">
            <a:spLocks noGrp="1"/>
          </p:cNvSpPr>
          <p:nvPr>
            <p:ph type="body" idx="1"/>
          </p:nvPr>
        </p:nvSpPr>
        <p:spPr>
          <a:xfrm>
            <a:off x="457200" y="1231899"/>
            <a:ext cx="8229600" cy="34652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buNone/>
            </a:pPr>
            <a:r>
              <a:rPr lang="en"/>
              <a:t>The frictional force that occurs between two objects sliding against each other.</a:t>
            </a:r>
          </a:p>
          <a:p>
            <a:pPr lvl="0" rtl="0">
              <a:buNone/>
            </a:pPr>
            <a:r>
              <a:rPr lang="en"/>
              <a:t>3 basic rules</a:t>
            </a:r>
          </a:p>
          <a:p>
            <a:pPr lvl="0" rtl="0">
              <a:buNone/>
            </a:pPr>
            <a:r>
              <a:rPr lang="en"/>
              <a:t>1.  </a:t>
            </a:r>
            <a:r>
              <a:rPr lang="en" i="1"/>
              <a:t>f</a:t>
            </a:r>
            <a:r>
              <a:rPr lang="en" i="1" baseline="-25000"/>
              <a:t>k</a:t>
            </a:r>
            <a:r>
              <a:rPr lang="en" i="1"/>
              <a:t> </a:t>
            </a:r>
            <a:r>
              <a:rPr lang="en"/>
              <a:t>is independent of velocity</a:t>
            </a:r>
          </a:p>
          <a:p>
            <a:pPr lvl="0" rtl="0">
              <a:buNone/>
            </a:pPr>
            <a:r>
              <a:rPr lang="en"/>
              <a:t>2.  </a:t>
            </a:r>
            <a:r>
              <a:rPr lang="en" i="1"/>
              <a:t>f</a:t>
            </a:r>
            <a:r>
              <a:rPr lang="en" i="1" baseline="-25000"/>
              <a:t>k</a:t>
            </a:r>
            <a:r>
              <a:rPr lang="en"/>
              <a:t> is independent of contact surface area</a:t>
            </a:r>
          </a:p>
          <a:p>
            <a:pPr>
              <a:buNone/>
            </a:pPr>
            <a:r>
              <a:rPr lang="en"/>
              <a:t>3.  </a:t>
            </a:r>
            <a:r>
              <a:rPr lang="en" i="1"/>
              <a:t>f</a:t>
            </a:r>
            <a:r>
              <a:rPr lang="en" i="1" baseline="-25000"/>
              <a:t>k</a:t>
            </a:r>
            <a:r>
              <a:rPr lang="en"/>
              <a:t> is directly proportional to F</a:t>
            </a:r>
            <a:r>
              <a:rPr lang="en" baseline="-25000"/>
              <a:t>N</a:t>
            </a:r>
            <a:r>
              <a:rPr lang="en"/>
              <a:t> and how ‘rough’ the surfaces are</a:t>
            </a:r>
          </a:p>
        </p:txBody>
      </p:sp>
    </p:spTree>
  </p:cSld>
  <p:clrMapOvr>
    <a:masterClrMapping/>
  </p:clrMapOvr>
  <p:transition spd="slow">
    <p:cut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Shape 117"/>
          <p:cNvSpPr txBox="1">
            <a:spLocks noGrp="1"/>
          </p:cNvSpPr>
          <p:nvPr>
            <p:ph type="title"/>
          </p:nvPr>
        </p:nvSpPr>
        <p:spPr>
          <a:xfrm>
            <a:off x="457200" y="205977"/>
            <a:ext cx="8229600" cy="11414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en"/>
              <a:t>To find kinetic friction (</a:t>
            </a:r>
            <a:r>
              <a:rPr lang="en" i="1"/>
              <a:t>f</a:t>
            </a:r>
            <a:r>
              <a:rPr lang="en" i="1" baseline="-25000"/>
              <a:t>k</a:t>
            </a:r>
            <a:r>
              <a:rPr lang="en"/>
              <a:t>)</a:t>
            </a:r>
          </a:p>
        </p:txBody>
      </p:sp>
      <p:sp>
        <p:nvSpPr>
          <p:cNvPr id="118" name="Shape 118"/>
          <p:cNvSpPr txBox="1">
            <a:spLocks noGrp="1"/>
          </p:cNvSpPr>
          <p:nvPr>
            <p:ph type="body" idx="1"/>
          </p:nvPr>
        </p:nvSpPr>
        <p:spPr>
          <a:xfrm>
            <a:off x="2951900" y="1931950"/>
            <a:ext cx="3010800" cy="9653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buNone/>
            </a:pPr>
            <a:r>
              <a:rPr lang="en" i="1"/>
              <a:t>f</a:t>
            </a:r>
            <a:r>
              <a:rPr lang="en" i="1" baseline="-25000"/>
              <a:t>k</a:t>
            </a:r>
            <a:r>
              <a:rPr lang="en"/>
              <a:t> =    </a:t>
            </a:r>
            <a:r>
              <a:rPr lang="en" baseline="-25000"/>
              <a:t>k  </a:t>
            </a:r>
            <a:r>
              <a:rPr lang="en"/>
              <a:t>F</a:t>
            </a:r>
            <a:r>
              <a:rPr lang="en" baseline="-25000"/>
              <a:t>N</a:t>
            </a:r>
          </a:p>
        </p:txBody>
      </p:sp>
      <p:pic>
        <p:nvPicPr>
          <p:cNvPr id="119" name="Shape 119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x="3732025" y="2172425"/>
            <a:ext cx="304799" cy="379059"/>
          </a:xfrm>
          <a:prstGeom prst="rect">
            <a:avLst/>
          </a:prstGeom>
        </p:spPr>
      </p:pic>
      <p:sp>
        <p:nvSpPr>
          <p:cNvPr id="120" name="Shape 120"/>
          <p:cNvSpPr/>
          <p:nvPr/>
        </p:nvSpPr>
        <p:spPr>
          <a:xfrm>
            <a:off x="4098025" y="2286625"/>
            <a:ext cx="88500" cy="39300"/>
          </a:xfrm>
          <a:prstGeom prst="ellipse">
            <a:avLst/>
          </a:prstGeom>
          <a:solidFill>
            <a:srgbClr val="000000"/>
          </a:solidFill>
          <a:ln w="19050" cap="flat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121" name="Shape 121"/>
          <p:cNvSpPr/>
          <p:nvPr/>
        </p:nvSpPr>
        <p:spPr>
          <a:xfrm>
            <a:off x="3840175" y="2551475"/>
            <a:ext cx="88500" cy="1141499"/>
          </a:xfrm>
          <a:prstGeom prst="up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 w="19050" cap="flat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122" name="Shape 122"/>
          <p:cNvSpPr txBox="1"/>
          <p:nvPr/>
        </p:nvSpPr>
        <p:spPr>
          <a:xfrm>
            <a:off x="3349200" y="3742075"/>
            <a:ext cx="1811700" cy="3791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buNone/>
            </a:pPr>
            <a:r>
              <a:rPr lang="en"/>
              <a:t>coefficient of friction</a:t>
            </a:r>
          </a:p>
        </p:txBody>
      </p:sp>
      <p:sp>
        <p:nvSpPr>
          <p:cNvPr id="123" name="Shape 123"/>
          <p:cNvSpPr/>
          <p:nvPr/>
        </p:nvSpPr>
        <p:spPr>
          <a:xfrm>
            <a:off x="2694200" y="1850375"/>
            <a:ext cx="2723100" cy="2543699"/>
          </a:xfrm>
          <a:prstGeom prst="rect">
            <a:avLst/>
          </a:prstGeom>
          <a:noFill/>
          <a:ln w="2857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</p:spTree>
  </p:cSld>
  <p:clrMapOvr>
    <a:masterClrMapping/>
  </p:clrMapOvr>
  <p:transition spd="slow">
    <p:cut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Shape 128"/>
          <p:cNvSpPr txBox="1">
            <a:spLocks noGrp="1"/>
          </p:cNvSpPr>
          <p:nvPr>
            <p:ph type="title"/>
          </p:nvPr>
        </p:nvSpPr>
        <p:spPr>
          <a:xfrm>
            <a:off x="457200" y="205977"/>
            <a:ext cx="8229600" cy="11414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en"/>
              <a:t>The coefficient of friction</a:t>
            </a:r>
          </a:p>
        </p:txBody>
      </p:sp>
      <p:sp>
        <p:nvSpPr>
          <p:cNvPr id="129" name="Shape 129"/>
          <p:cNvSpPr txBox="1">
            <a:spLocks noGrp="1"/>
          </p:cNvSpPr>
          <p:nvPr>
            <p:ph type="body" idx="1"/>
          </p:nvPr>
        </p:nvSpPr>
        <p:spPr>
          <a:xfrm>
            <a:off x="457200" y="1460499"/>
            <a:ext cx="8229600" cy="34652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buNone/>
            </a:pPr>
            <a:r>
              <a:rPr lang="en"/>
              <a:t>   </a:t>
            </a:r>
            <a:r>
              <a:rPr lang="en" baseline="-25000"/>
              <a:t>k</a:t>
            </a:r>
            <a:r>
              <a:rPr lang="en"/>
              <a:t> is the coefficient of friction, the larger the value the ‘rougher’ or stickier’ the surfaces are.</a:t>
            </a:r>
          </a:p>
          <a:p>
            <a:endParaRPr lang="en"/>
          </a:p>
          <a:p>
            <a:pPr lvl="0" rtl="0">
              <a:buNone/>
            </a:pPr>
            <a:r>
              <a:rPr lang="en"/>
              <a:t>       </a:t>
            </a:r>
            <a:r>
              <a:rPr lang="en" baseline="-25000"/>
              <a:t>k</a:t>
            </a:r>
            <a:r>
              <a:rPr lang="en"/>
              <a:t>= 0 is a frictionless surface</a:t>
            </a:r>
          </a:p>
          <a:p>
            <a:pPr>
              <a:buNone/>
            </a:pPr>
            <a:r>
              <a:rPr lang="en"/>
              <a:t>	   </a:t>
            </a:r>
            <a:r>
              <a:rPr lang="en" baseline="-25000"/>
              <a:t>k</a:t>
            </a:r>
            <a:r>
              <a:rPr lang="en"/>
              <a:t> = 1 means that you would use the same energy to slide a body as to pick it up</a:t>
            </a:r>
          </a:p>
        </p:txBody>
      </p:sp>
      <p:pic>
        <p:nvPicPr>
          <p:cNvPr id="130" name="Shape 130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x="535450" y="1753325"/>
            <a:ext cx="304799" cy="379059"/>
          </a:xfrm>
          <a:prstGeom prst="rect">
            <a:avLst/>
          </a:prstGeom>
        </p:spPr>
      </p:pic>
      <p:pic>
        <p:nvPicPr>
          <p:cNvPr id="131" name="Shape 131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x="943200" y="3241800"/>
            <a:ext cx="304799" cy="379059"/>
          </a:xfrm>
          <a:prstGeom prst="rect">
            <a:avLst/>
          </a:prstGeom>
        </p:spPr>
      </p:pic>
      <p:pic>
        <p:nvPicPr>
          <p:cNvPr id="132" name="Shape 132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x="997375" y="3737625"/>
            <a:ext cx="304799" cy="379059"/>
          </a:xfrm>
          <a:prstGeom prst="rect">
            <a:avLst/>
          </a:prstGeom>
        </p:spPr>
      </p:pic>
    </p:spTree>
  </p:cSld>
  <p:clrMapOvr>
    <a:masterClrMapping/>
  </p:clrMapOvr>
  <p:transition spd="slow">
    <p:cut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Shape 137"/>
          <p:cNvSpPr txBox="1">
            <a:spLocks noGrp="1"/>
          </p:cNvSpPr>
          <p:nvPr>
            <p:ph type="title"/>
          </p:nvPr>
        </p:nvSpPr>
        <p:spPr>
          <a:xfrm>
            <a:off x="457200" y="205977"/>
            <a:ext cx="8229600" cy="11414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en"/>
              <a:t>Example 1</a:t>
            </a:r>
          </a:p>
        </p:txBody>
      </p:sp>
      <p:sp>
        <p:nvSpPr>
          <p:cNvPr id="138" name="Shape 138"/>
          <p:cNvSpPr txBox="1">
            <a:spLocks noGrp="1"/>
          </p:cNvSpPr>
          <p:nvPr>
            <p:ph type="body" idx="1"/>
          </p:nvPr>
        </p:nvSpPr>
        <p:spPr>
          <a:xfrm>
            <a:off x="457200" y="1460499"/>
            <a:ext cx="8229600" cy="34652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buNone/>
            </a:pPr>
            <a:r>
              <a:rPr lang="en"/>
              <a:t>A 20 kg sled slides over a horizontal icy surface against a frictional force of 16N.  Find the Coefficient of kinetic friction between the sled and the ice.</a:t>
            </a:r>
          </a:p>
        </p:txBody>
      </p:sp>
    </p:spTree>
  </p:cSld>
  <p:clrMapOvr>
    <a:masterClrMapping/>
  </p:clrMapOvr>
  <p:transition spd="slow">
    <p:cut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Shape 143"/>
          <p:cNvSpPr txBox="1">
            <a:spLocks noGrp="1"/>
          </p:cNvSpPr>
          <p:nvPr>
            <p:ph type="title"/>
          </p:nvPr>
        </p:nvSpPr>
        <p:spPr>
          <a:xfrm>
            <a:off x="457200" y="205977"/>
            <a:ext cx="8229600" cy="11414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en"/>
              <a:t>Example 2</a:t>
            </a:r>
          </a:p>
        </p:txBody>
      </p:sp>
      <p:sp>
        <p:nvSpPr>
          <p:cNvPr id="144" name="Shape 144"/>
          <p:cNvSpPr txBox="1">
            <a:spLocks noGrp="1"/>
          </p:cNvSpPr>
          <p:nvPr>
            <p:ph type="body" idx="1"/>
          </p:nvPr>
        </p:nvSpPr>
        <p:spPr>
          <a:xfrm>
            <a:off x="457200" y="1460499"/>
            <a:ext cx="8229600" cy="34652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buNone/>
            </a:pPr>
            <a:r>
              <a:rPr lang="en"/>
              <a:t>A force F of 65N[right] acts at an angle of 35</a:t>
            </a:r>
            <a:r>
              <a:rPr lang="en" baseline="30000"/>
              <a:t>O</a:t>
            </a:r>
            <a:r>
              <a:rPr lang="en"/>
              <a:t> above the horizontal upon a block with a weight of 100N moving at a constant velocity to the right.  Draw a Free Body Diagram and resolve all forces.</a:t>
            </a:r>
          </a:p>
        </p:txBody>
      </p:sp>
    </p:spTree>
  </p:cSld>
  <p:clrMapOvr>
    <a:masterClrMapping/>
  </p:clrMapOvr>
  <p:transition spd="slow">
    <p:cut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Shape 149"/>
          <p:cNvSpPr txBox="1">
            <a:spLocks noGrp="1"/>
          </p:cNvSpPr>
          <p:nvPr>
            <p:ph type="title"/>
          </p:nvPr>
        </p:nvSpPr>
        <p:spPr>
          <a:xfrm>
            <a:off x="457200" y="205977"/>
            <a:ext cx="8229600" cy="11414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en"/>
              <a:t>Example 2 continued</a:t>
            </a:r>
          </a:p>
        </p:txBody>
      </p:sp>
      <p:sp>
        <p:nvSpPr>
          <p:cNvPr id="150" name="Shape 150"/>
          <p:cNvSpPr txBox="1">
            <a:spLocks noGrp="1"/>
          </p:cNvSpPr>
          <p:nvPr>
            <p:ph type="body" idx="1"/>
          </p:nvPr>
        </p:nvSpPr>
        <p:spPr>
          <a:xfrm>
            <a:off x="457200" y="1460499"/>
            <a:ext cx="8229600" cy="34652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buNone/>
            </a:pPr>
            <a:r>
              <a:rPr lang="en"/>
              <a:t>Determine the force of friction between the block and the surface its sliding on</a:t>
            </a:r>
          </a:p>
          <a:p>
            <a:endParaRPr lang="en"/>
          </a:p>
          <a:p>
            <a:pPr lvl="0" rtl="0">
              <a:buNone/>
            </a:pPr>
            <a:r>
              <a:rPr lang="en"/>
              <a:t>Determine the normal force</a:t>
            </a:r>
          </a:p>
          <a:p>
            <a:endParaRPr lang="en"/>
          </a:p>
          <a:p>
            <a:pPr>
              <a:buNone/>
            </a:pPr>
            <a:r>
              <a:rPr lang="en"/>
              <a:t>Determine the coefficient of friction</a:t>
            </a:r>
          </a:p>
        </p:txBody>
      </p:sp>
    </p:spTree>
  </p:cSld>
  <p:clrMapOvr>
    <a:masterClrMapping/>
  </p:clrMapOvr>
  <p:transition spd="slow">
    <p:cut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Shape 155"/>
          <p:cNvSpPr txBox="1">
            <a:spLocks noGrp="1"/>
          </p:cNvSpPr>
          <p:nvPr>
            <p:ph type="title"/>
          </p:nvPr>
        </p:nvSpPr>
        <p:spPr>
          <a:xfrm>
            <a:off x="457200" y="205977"/>
            <a:ext cx="8229600" cy="11414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en"/>
              <a:t>Static Friction </a:t>
            </a:r>
            <a:r>
              <a:rPr lang="en" i="1"/>
              <a:t>f</a:t>
            </a:r>
            <a:r>
              <a:rPr lang="en" i="1" baseline="-25000"/>
              <a:t>s</a:t>
            </a:r>
          </a:p>
        </p:txBody>
      </p:sp>
      <p:sp>
        <p:nvSpPr>
          <p:cNvPr id="156" name="Shape 156"/>
          <p:cNvSpPr txBox="1">
            <a:spLocks noGrp="1"/>
          </p:cNvSpPr>
          <p:nvPr>
            <p:ph type="body" idx="1"/>
          </p:nvPr>
        </p:nvSpPr>
        <p:spPr>
          <a:xfrm>
            <a:off x="457200" y="1460499"/>
            <a:ext cx="8229600" cy="34652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buNone/>
            </a:pPr>
            <a:r>
              <a:rPr lang="en"/>
              <a:t>Static friction exists when the contact surfaces do not slide relative to one another.</a:t>
            </a:r>
          </a:p>
          <a:p>
            <a:endParaRPr lang="en"/>
          </a:p>
          <a:p>
            <a:pPr marL="0" indent="0">
              <a:buNone/>
            </a:pPr>
            <a:r>
              <a:rPr lang="en"/>
              <a:t>		</a:t>
            </a:r>
            <a:r>
              <a:rPr lang="en" baseline="-25000"/>
              <a:t>s</a:t>
            </a:r>
            <a:r>
              <a:rPr lang="en"/>
              <a:t> &gt;    </a:t>
            </a:r>
            <a:r>
              <a:rPr lang="en" baseline="-25000"/>
              <a:t>k</a:t>
            </a:r>
            <a:r>
              <a:rPr lang="en"/>
              <a:t>, there is less friction when objects          are moving</a:t>
            </a:r>
          </a:p>
        </p:txBody>
      </p:sp>
      <p:pic>
        <p:nvPicPr>
          <p:cNvPr id="157" name="Shape 157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x="1087850" y="3300750"/>
            <a:ext cx="353575" cy="439524"/>
          </a:xfrm>
          <a:prstGeom prst="rect">
            <a:avLst/>
          </a:prstGeom>
        </p:spPr>
      </p:pic>
      <p:pic>
        <p:nvPicPr>
          <p:cNvPr id="158" name="Shape 158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x="1942300" y="3300750"/>
            <a:ext cx="353575" cy="439524"/>
          </a:xfrm>
          <a:prstGeom prst="rect">
            <a:avLst/>
          </a:prstGeom>
        </p:spPr>
      </p:pic>
    </p:spTree>
  </p:cSld>
  <p:clrMapOvr>
    <a:masterClrMapping/>
  </p:clrMapOvr>
  <p:transition spd="slow">
    <p:cut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Shape 163"/>
          <p:cNvSpPr txBox="1">
            <a:spLocks noGrp="1"/>
          </p:cNvSpPr>
          <p:nvPr>
            <p:ph type="title"/>
          </p:nvPr>
        </p:nvSpPr>
        <p:spPr>
          <a:xfrm>
            <a:off x="457200" y="205977"/>
            <a:ext cx="8229600" cy="11414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en" i="1"/>
              <a:t>f</a:t>
            </a:r>
            <a:r>
              <a:rPr lang="en" i="1" baseline="-25000"/>
              <a:t>s</a:t>
            </a:r>
            <a:r>
              <a:rPr lang="en"/>
              <a:t> can change</a:t>
            </a:r>
          </a:p>
        </p:txBody>
      </p:sp>
      <p:pic>
        <p:nvPicPr>
          <p:cNvPr id="164" name="Shape 164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x="533400" y="1394675"/>
            <a:ext cx="2463383" cy="3447425"/>
          </a:xfrm>
          <a:prstGeom prst="rect">
            <a:avLst/>
          </a:prstGeom>
        </p:spPr>
      </p:pic>
      <p:sp>
        <p:nvSpPr>
          <p:cNvPr id="165" name="Shape 165"/>
          <p:cNvSpPr/>
          <p:nvPr/>
        </p:nvSpPr>
        <p:spPr>
          <a:xfrm>
            <a:off x="2541611" y="1497477"/>
            <a:ext cx="2143199" cy="3272100"/>
          </a:xfrm>
          <a:prstGeom prst="rect">
            <a:avLst/>
          </a:prstGeom>
          <a:solidFill>
            <a:schemeClr val="accent4"/>
          </a:solidFill>
          <a:ln w="19050" cap="flat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166" name="Shape 166"/>
          <p:cNvSpPr txBox="1"/>
          <p:nvPr/>
        </p:nvSpPr>
        <p:spPr>
          <a:xfrm>
            <a:off x="4881375" y="1542000"/>
            <a:ext cx="3987600" cy="32721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buNone/>
            </a:pPr>
            <a:r>
              <a:rPr lang="en"/>
              <a:t>If the man pushing the box exerts 100N of force and the box does not move what is fs?</a:t>
            </a:r>
          </a:p>
          <a:p>
            <a:endParaRPr lang="en"/>
          </a:p>
          <a:p>
            <a:endParaRPr lang="en"/>
          </a:p>
          <a:p>
            <a:pPr lvl="0" rtl="0">
              <a:buNone/>
            </a:pPr>
            <a:r>
              <a:rPr lang="en"/>
              <a:t>If the man pushing the box exerts 200N and the box continues to remain stationary what is the new fs?</a:t>
            </a:r>
          </a:p>
          <a:p>
            <a:endParaRPr lang="en"/>
          </a:p>
          <a:p>
            <a:pPr>
              <a:buNone/>
            </a:pPr>
            <a:r>
              <a:rPr lang="en"/>
              <a:t>If at 350N of force applied by the man, the box just begins to accelerate we call this f</a:t>
            </a:r>
            <a:r>
              <a:rPr lang="en" baseline="-25000"/>
              <a:t>max</a:t>
            </a:r>
            <a:r>
              <a:rPr lang="en"/>
              <a:t>, the maximum amount of static friction</a:t>
            </a:r>
          </a:p>
        </p:txBody>
      </p:sp>
      <p:sp>
        <p:nvSpPr>
          <p:cNvPr id="167" name="Shape 167"/>
          <p:cNvSpPr/>
          <p:nvPr/>
        </p:nvSpPr>
        <p:spPr>
          <a:xfrm>
            <a:off x="2602750" y="2062550"/>
            <a:ext cx="884099" cy="186599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000000"/>
          </a:solidFill>
          <a:ln w="19050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168" name="Shape 168"/>
          <p:cNvSpPr txBox="1"/>
          <p:nvPr/>
        </p:nvSpPr>
        <p:spPr>
          <a:xfrm>
            <a:off x="2759900" y="1669700"/>
            <a:ext cx="992100" cy="3731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buNone/>
            </a:pPr>
            <a:r>
              <a:rPr lang="en"/>
              <a:t>F applied</a:t>
            </a:r>
          </a:p>
        </p:txBody>
      </p:sp>
      <p:sp>
        <p:nvSpPr>
          <p:cNvPr id="169" name="Shape 169"/>
          <p:cNvSpPr/>
          <p:nvPr/>
        </p:nvSpPr>
        <p:spPr>
          <a:xfrm>
            <a:off x="3437600" y="4842100"/>
            <a:ext cx="1178699" cy="186599"/>
          </a:xfrm>
          <a:prstGeom prst="leftArrow">
            <a:avLst>
              <a:gd name="adj1" fmla="val 50000"/>
              <a:gd name="adj2" fmla="val 50000"/>
            </a:avLst>
          </a:prstGeom>
          <a:solidFill>
            <a:srgbClr val="000000"/>
          </a:solidFill>
          <a:ln w="19050" cap="flat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170" name="Shape 170"/>
          <p:cNvSpPr txBox="1"/>
          <p:nvPr/>
        </p:nvSpPr>
        <p:spPr>
          <a:xfrm>
            <a:off x="3810825" y="4193575"/>
            <a:ext cx="540299" cy="2712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buNone/>
            </a:pPr>
            <a:r>
              <a:rPr lang="en" sz="2400" i="1"/>
              <a:t>f</a:t>
            </a:r>
            <a:r>
              <a:rPr lang="en" sz="2400" i="1" baseline="-25000"/>
              <a:t>s</a:t>
            </a:r>
          </a:p>
        </p:txBody>
      </p:sp>
      <p:sp>
        <p:nvSpPr>
          <p:cNvPr id="171" name="Shape 171"/>
          <p:cNvSpPr/>
          <p:nvPr/>
        </p:nvSpPr>
        <p:spPr>
          <a:xfrm>
            <a:off x="432150" y="1433975"/>
            <a:ext cx="4449300" cy="3653700"/>
          </a:xfrm>
          <a:prstGeom prst="rect">
            <a:avLst/>
          </a:prstGeom>
          <a:noFill/>
          <a:ln w="2857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</p:spTree>
  </p:cSld>
  <p:clrMapOvr>
    <a:masterClrMapping/>
  </p:clrMapOvr>
  <p:transition spd="slow">
    <p:cut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Shape 176"/>
          <p:cNvSpPr txBox="1">
            <a:spLocks noGrp="1"/>
          </p:cNvSpPr>
          <p:nvPr>
            <p:ph type="title"/>
          </p:nvPr>
        </p:nvSpPr>
        <p:spPr>
          <a:xfrm>
            <a:off x="457200" y="205977"/>
            <a:ext cx="8229600" cy="11414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en"/>
              <a:t>coefficient of friction </a:t>
            </a:r>
          </a:p>
        </p:txBody>
      </p:sp>
      <p:sp>
        <p:nvSpPr>
          <p:cNvPr id="177" name="Shape 177"/>
          <p:cNvSpPr txBox="1">
            <a:spLocks noGrp="1"/>
          </p:cNvSpPr>
          <p:nvPr>
            <p:ph type="body" idx="1"/>
          </p:nvPr>
        </p:nvSpPr>
        <p:spPr>
          <a:xfrm>
            <a:off x="457200" y="1460499"/>
            <a:ext cx="8229600" cy="34652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buNone/>
            </a:pPr>
            <a:r>
              <a:rPr lang="en"/>
              <a:t>Magnitude of static friction changes according to the magnitude of the applied force, so to find</a:t>
            </a:r>
          </a:p>
          <a:p>
            <a:pPr>
              <a:buNone/>
            </a:pPr>
            <a:r>
              <a:rPr lang="en"/>
              <a:t>         </a:t>
            </a:r>
            <a:r>
              <a:rPr lang="en" baseline="-25000"/>
              <a:t>s</a:t>
            </a:r>
            <a:r>
              <a:rPr lang="en"/>
              <a:t> we must use f</a:t>
            </a:r>
            <a:r>
              <a:rPr lang="en" baseline="-25000"/>
              <a:t>max</a:t>
            </a:r>
            <a:r>
              <a:rPr lang="en"/>
              <a:t>, the maximum force that can be applied to a body to just begin its movement. </a:t>
            </a:r>
          </a:p>
        </p:txBody>
      </p:sp>
      <p:pic>
        <p:nvPicPr>
          <p:cNvPr id="178" name="Shape 178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x="1127125" y="2691150"/>
            <a:ext cx="353575" cy="439524"/>
          </a:xfrm>
          <a:prstGeom prst="rect">
            <a:avLst/>
          </a:prstGeom>
        </p:spPr>
      </p:pic>
    </p:spTree>
  </p:cSld>
  <p:clrMapOvr>
    <a:masterClrMapping/>
  </p:clrMapOvr>
  <p:transition spd="slow">
    <p:cut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Shape 183"/>
          <p:cNvSpPr txBox="1">
            <a:spLocks noGrp="1"/>
          </p:cNvSpPr>
          <p:nvPr>
            <p:ph type="title"/>
          </p:nvPr>
        </p:nvSpPr>
        <p:spPr>
          <a:xfrm>
            <a:off x="457200" y="205977"/>
            <a:ext cx="8229600" cy="11414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en"/>
              <a:t>Example</a:t>
            </a:r>
          </a:p>
        </p:txBody>
      </p:sp>
      <p:sp>
        <p:nvSpPr>
          <p:cNvPr id="184" name="Shape 184"/>
          <p:cNvSpPr txBox="1">
            <a:spLocks noGrp="1"/>
          </p:cNvSpPr>
          <p:nvPr>
            <p:ph type="body" idx="1"/>
          </p:nvPr>
        </p:nvSpPr>
        <p:spPr>
          <a:xfrm>
            <a:off x="457200" y="1460499"/>
            <a:ext cx="8229600" cy="34652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buNone/>
            </a:pPr>
            <a:r>
              <a:rPr lang="en"/>
              <a:t>A man is pushing a couch and it just begins to move when a force of 150N is applied to it.</a:t>
            </a:r>
          </a:p>
          <a:p>
            <a:pPr lvl="0" rtl="0">
              <a:buNone/>
            </a:pPr>
            <a:r>
              <a:rPr lang="en"/>
              <a:t>What is the f</a:t>
            </a:r>
            <a:r>
              <a:rPr lang="en" baseline="-25000"/>
              <a:t>max</a:t>
            </a:r>
            <a:r>
              <a:rPr lang="en"/>
              <a:t> between the couch and floor?</a:t>
            </a:r>
          </a:p>
          <a:p>
            <a:endParaRPr lang="en"/>
          </a:p>
          <a:p>
            <a:pPr>
              <a:buNone/>
            </a:pPr>
            <a:r>
              <a:rPr lang="en"/>
              <a:t>What is the coefficient of friction if the couch weighs 100kg?</a:t>
            </a:r>
          </a:p>
        </p:txBody>
      </p:sp>
    </p:spTree>
  </p:cSld>
  <p:clrMapOvr>
    <a:masterClrMapping/>
  </p:clrMapOvr>
  <p:transition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Shape 34"/>
          <p:cNvSpPr txBox="1">
            <a:spLocks noGrp="1"/>
          </p:cNvSpPr>
          <p:nvPr>
            <p:ph type="title"/>
          </p:nvPr>
        </p:nvSpPr>
        <p:spPr>
          <a:xfrm>
            <a:off x="457200" y="205977"/>
            <a:ext cx="8229600" cy="11414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en"/>
              <a:t>Normal Force</a:t>
            </a:r>
          </a:p>
        </p:txBody>
      </p:sp>
      <p:sp>
        <p:nvSpPr>
          <p:cNvPr id="35" name="Shape 35"/>
          <p:cNvSpPr txBox="1">
            <a:spLocks noGrp="1"/>
          </p:cNvSpPr>
          <p:nvPr>
            <p:ph type="body" idx="1"/>
          </p:nvPr>
        </p:nvSpPr>
        <p:spPr>
          <a:xfrm>
            <a:off x="4891200" y="1460500"/>
            <a:ext cx="3795600" cy="34652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buNone/>
            </a:pPr>
            <a:r>
              <a:rPr lang="en"/>
              <a:t>Normal Force is always perpendicular to the surface that an object is on.</a:t>
            </a:r>
          </a:p>
        </p:txBody>
      </p:sp>
      <p:pic>
        <p:nvPicPr>
          <p:cNvPr id="36" name="Shape 36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x="147350" y="1404500"/>
            <a:ext cx="4609701" cy="3521299"/>
          </a:xfrm>
          <a:prstGeom prst="rect">
            <a:avLst/>
          </a:prstGeom>
        </p:spPr>
      </p:pic>
      <p:sp>
        <p:nvSpPr>
          <p:cNvPr id="37" name="Shape 37"/>
          <p:cNvSpPr/>
          <p:nvPr/>
        </p:nvSpPr>
        <p:spPr>
          <a:xfrm>
            <a:off x="127675" y="1375050"/>
            <a:ext cx="4655400" cy="3550799"/>
          </a:xfrm>
          <a:prstGeom prst="rect">
            <a:avLst/>
          </a:prstGeom>
          <a:noFill/>
          <a:ln w="2857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</p:spTree>
  </p:cSld>
  <p:clrMapOvr>
    <a:masterClrMapping/>
  </p:clrMapOvr>
  <p:transition spd="slow">
    <p:cut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Shape 189"/>
          <p:cNvSpPr txBox="1">
            <a:spLocks noGrp="1"/>
          </p:cNvSpPr>
          <p:nvPr>
            <p:ph type="title"/>
          </p:nvPr>
        </p:nvSpPr>
        <p:spPr>
          <a:xfrm>
            <a:off x="457200" y="205977"/>
            <a:ext cx="8229600" cy="11414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en"/>
              <a:t>Example 2</a:t>
            </a:r>
          </a:p>
        </p:txBody>
      </p:sp>
      <p:sp>
        <p:nvSpPr>
          <p:cNvPr id="190" name="Shape 190"/>
          <p:cNvSpPr txBox="1">
            <a:spLocks noGrp="1"/>
          </p:cNvSpPr>
          <p:nvPr>
            <p:ph type="body" idx="1"/>
          </p:nvPr>
        </p:nvSpPr>
        <p:spPr>
          <a:xfrm>
            <a:off x="457200" y="1460499"/>
            <a:ext cx="8229600" cy="34652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buNone/>
            </a:pPr>
            <a:r>
              <a:rPr lang="en"/>
              <a:t>A student pushes a calculator along a table with a horizontal force of 1N, but the calculator remains motionless.</a:t>
            </a:r>
          </a:p>
          <a:p>
            <a:pPr lvl="0" rtl="0">
              <a:buNone/>
            </a:pPr>
            <a:r>
              <a:rPr lang="en"/>
              <a:t>What is </a:t>
            </a:r>
            <a:r>
              <a:rPr lang="en" i="1"/>
              <a:t>f</a:t>
            </a:r>
            <a:r>
              <a:rPr lang="en" i="1" baseline="-25000"/>
              <a:t>s</a:t>
            </a:r>
            <a:r>
              <a:rPr lang="en"/>
              <a:t> on the calculator?</a:t>
            </a:r>
          </a:p>
          <a:p>
            <a:pPr lvl="0" rtl="0">
              <a:buNone/>
            </a:pPr>
            <a:r>
              <a:rPr lang="en"/>
              <a:t>Can the static force of friction ever be smaller than 1N?</a:t>
            </a:r>
          </a:p>
          <a:p>
            <a:endParaRPr lang="en"/>
          </a:p>
        </p:txBody>
      </p:sp>
    </p:spTree>
  </p:cSld>
  <p:clrMapOvr>
    <a:masterClrMapping/>
  </p:clrMapOvr>
  <p:transition spd="slow">
    <p:cut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Shape 195"/>
          <p:cNvSpPr txBox="1">
            <a:spLocks noGrp="1"/>
          </p:cNvSpPr>
          <p:nvPr>
            <p:ph type="title"/>
          </p:nvPr>
        </p:nvSpPr>
        <p:spPr>
          <a:xfrm>
            <a:off x="457200" y="205977"/>
            <a:ext cx="8229600" cy="11414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en" dirty="0"/>
              <a:t>Example </a:t>
            </a:r>
            <a:r>
              <a:rPr lang="en" dirty="0" smtClean="0"/>
              <a:t>3 </a:t>
            </a:r>
            <a:endParaRPr lang="en" dirty="0"/>
          </a:p>
        </p:txBody>
      </p:sp>
      <p:sp>
        <p:nvSpPr>
          <p:cNvPr id="196" name="Shape 196"/>
          <p:cNvSpPr txBox="1">
            <a:spLocks noGrp="1"/>
          </p:cNvSpPr>
          <p:nvPr>
            <p:ph type="body" idx="1"/>
          </p:nvPr>
        </p:nvSpPr>
        <p:spPr>
          <a:xfrm>
            <a:off x="457200" y="1155700"/>
            <a:ext cx="3432299" cy="34652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buNone/>
            </a:pPr>
            <a:r>
              <a:rPr lang="en"/>
              <a:t>A woman pulls on a 30kg box with a rope at an angle at 25</a:t>
            </a:r>
            <a:r>
              <a:rPr lang="en" baseline="30000"/>
              <a:t>O</a:t>
            </a:r>
            <a:r>
              <a:rPr lang="en"/>
              <a:t>.  She initially pulls with a force of 90N without moving the box  What is </a:t>
            </a:r>
            <a:r>
              <a:rPr lang="en" i="1"/>
              <a:t>f</a:t>
            </a:r>
            <a:r>
              <a:rPr lang="en" i="1" baseline="-25000"/>
              <a:t>s</a:t>
            </a:r>
            <a:r>
              <a:rPr lang="en"/>
              <a:t>?</a:t>
            </a:r>
          </a:p>
        </p:txBody>
      </p:sp>
      <p:sp>
        <p:nvSpPr>
          <p:cNvPr id="197" name="Shape 197"/>
          <p:cNvSpPr/>
          <p:nvPr/>
        </p:nvSpPr>
        <p:spPr>
          <a:xfrm>
            <a:off x="5460875" y="2877750"/>
            <a:ext cx="3025199" cy="1679400"/>
          </a:xfrm>
          <a:prstGeom prst="rect">
            <a:avLst/>
          </a:prstGeom>
          <a:solidFill>
            <a:schemeClr val="lt2"/>
          </a:solidFill>
          <a:ln w="19050" cap="flat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cxnSp>
        <p:nvCxnSpPr>
          <p:cNvPr id="198" name="Shape 198"/>
          <p:cNvCxnSpPr/>
          <p:nvPr/>
        </p:nvCxnSpPr>
        <p:spPr>
          <a:xfrm rot="10800000">
            <a:off x="3997550" y="2209950"/>
            <a:ext cx="1453499" cy="667799"/>
          </a:xfrm>
          <a:prstGeom prst="straightConnector1">
            <a:avLst/>
          </a:prstGeom>
          <a:noFill/>
          <a:ln w="19050" cap="flat">
            <a:solidFill>
              <a:schemeClr val="dk2"/>
            </a:solidFill>
            <a:prstDash val="solid"/>
            <a:round/>
            <a:headEnd type="none" w="lg" len="lg"/>
            <a:tailEnd type="triangle" w="lg" len="lg"/>
          </a:ln>
        </p:spPr>
      </p:cxnSp>
      <p:sp>
        <p:nvSpPr>
          <p:cNvPr id="199" name="Shape 199"/>
          <p:cNvSpPr txBox="1"/>
          <p:nvPr/>
        </p:nvSpPr>
        <p:spPr>
          <a:xfrm>
            <a:off x="6266250" y="3339375"/>
            <a:ext cx="1021499" cy="6677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buNone/>
            </a:pPr>
            <a:r>
              <a:rPr lang="en"/>
              <a:t>30kg</a:t>
            </a:r>
          </a:p>
        </p:txBody>
      </p:sp>
      <p:sp>
        <p:nvSpPr>
          <p:cNvPr id="200" name="Shape 200"/>
          <p:cNvSpPr/>
          <p:nvPr/>
        </p:nvSpPr>
        <p:spPr>
          <a:xfrm>
            <a:off x="3948325" y="1856300"/>
            <a:ext cx="4783200" cy="2975999"/>
          </a:xfrm>
          <a:prstGeom prst="rect">
            <a:avLst/>
          </a:prstGeom>
          <a:noFill/>
          <a:ln w="2857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</p:spTree>
  </p:cSld>
  <p:clrMapOvr>
    <a:masterClrMapping/>
  </p:clrMapOvr>
  <p:transition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42"/>
          <p:cNvSpPr txBox="1">
            <a:spLocks noGrp="1"/>
          </p:cNvSpPr>
          <p:nvPr>
            <p:ph type="title"/>
          </p:nvPr>
        </p:nvSpPr>
        <p:spPr>
          <a:xfrm>
            <a:off x="457200" y="205977"/>
            <a:ext cx="8229600" cy="11414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endParaRPr/>
          </a:p>
        </p:txBody>
      </p:sp>
      <p:sp>
        <p:nvSpPr>
          <p:cNvPr id="43" name="Shape 43"/>
          <p:cNvSpPr txBox="1">
            <a:spLocks noGrp="1"/>
          </p:cNvSpPr>
          <p:nvPr>
            <p:ph type="body" idx="1"/>
          </p:nvPr>
        </p:nvSpPr>
        <p:spPr>
          <a:xfrm>
            <a:off x="5834100" y="1460500"/>
            <a:ext cx="2852700" cy="34652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buNone/>
            </a:pPr>
            <a:r>
              <a:rPr lang="en"/>
              <a:t>If the surface is not parallel with the ground then F</a:t>
            </a:r>
            <a:r>
              <a:rPr lang="en" baseline="-25000"/>
              <a:t>N</a:t>
            </a:r>
            <a:r>
              <a:rPr lang="en"/>
              <a:t> is not perpendicular with the ground</a:t>
            </a:r>
          </a:p>
        </p:txBody>
      </p:sp>
      <p:pic>
        <p:nvPicPr>
          <p:cNvPr id="44" name="Shape 44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x="500900" y="1695162"/>
            <a:ext cx="4930499" cy="2995975"/>
          </a:xfrm>
          <a:prstGeom prst="rect">
            <a:avLst/>
          </a:prstGeom>
        </p:spPr>
      </p:pic>
      <p:sp>
        <p:nvSpPr>
          <p:cNvPr id="45" name="Shape 45"/>
          <p:cNvSpPr/>
          <p:nvPr/>
        </p:nvSpPr>
        <p:spPr>
          <a:xfrm>
            <a:off x="451800" y="1610750"/>
            <a:ext cx="5087699" cy="3133199"/>
          </a:xfrm>
          <a:prstGeom prst="rect">
            <a:avLst/>
          </a:prstGeom>
          <a:noFill/>
          <a:ln w="2857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</p:spTree>
  </p:cSld>
  <p:clrMapOvr>
    <a:masterClrMapping/>
  </p:clrMapOvr>
  <p:transition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Shape 50"/>
          <p:cNvSpPr txBox="1">
            <a:spLocks noGrp="1"/>
          </p:cNvSpPr>
          <p:nvPr>
            <p:ph type="title"/>
          </p:nvPr>
        </p:nvSpPr>
        <p:spPr>
          <a:xfrm>
            <a:off x="457200" y="205977"/>
            <a:ext cx="8229600" cy="11414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endParaRPr/>
          </a:p>
        </p:txBody>
      </p:sp>
      <p:sp>
        <p:nvSpPr>
          <p:cNvPr id="51" name="Shape 51"/>
          <p:cNvSpPr txBox="1">
            <a:spLocks noGrp="1"/>
          </p:cNvSpPr>
          <p:nvPr>
            <p:ph type="body" idx="1"/>
          </p:nvPr>
        </p:nvSpPr>
        <p:spPr>
          <a:xfrm>
            <a:off x="771475" y="1931925"/>
            <a:ext cx="2813399" cy="18788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buNone/>
            </a:pPr>
            <a:r>
              <a:rPr lang="en"/>
              <a:t>To </a:t>
            </a:r>
            <a:r>
              <a:rPr lang="en">
                <a:solidFill>
                  <a:srgbClr val="FF0000"/>
                </a:solidFill>
              </a:rPr>
              <a:t>resolve</a:t>
            </a:r>
            <a:r>
              <a:rPr lang="en"/>
              <a:t> the force we must use trigonometry</a:t>
            </a:r>
          </a:p>
        </p:txBody>
      </p:sp>
      <p:pic>
        <p:nvPicPr>
          <p:cNvPr id="52" name="Shape 52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x="3488850" y="1003300"/>
            <a:ext cx="5197949" cy="3465299"/>
          </a:xfrm>
          <a:prstGeom prst="rect">
            <a:avLst/>
          </a:prstGeom>
        </p:spPr>
      </p:pic>
      <p:sp>
        <p:nvSpPr>
          <p:cNvPr id="53" name="Shape 53"/>
          <p:cNvSpPr/>
          <p:nvPr/>
        </p:nvSpPr>
        <p:spPr>
          <a:xfrm>
            <a:off x="4114800" y="1689325"/>
            <a:ext cx="3703200" cy="2720699"/>
          </a:xfrm>
          <a:prstGeom prst="rect">
            <a:avLst/>
          </a:prstGeom>
          <a:noFill/>
          <a:ln w="2857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</p:spTree>
  </p:cSld>
  <p:clrMapOvr>
    <a:masterClrMapping/>
  </p:clrMapOvr>
  <p:transition spd="slow">
    <p:cut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Shape 58"/>
          <p:cNvSpPr txBox="1">
            <a:spLocks noGrp="1"/>
          </p:cNvSpPr>
          <p:nvPr>
            <p:ph type="title"/>
          </p:nvPr>
        </p:nvSpPr>
        <p:spPr>
          <a:xfrm>
            <a:off x="457200" y="205977"/>
            <a:ext cx="8229600" cy="11414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endParaRPr/>
          </a:p>
        </p:txBody>
      </p:sp>
      <p:pic>
        <p:nvPicPr>
          <p:cNvPr id="59" name="Shape 59"/>
          <p:cNvPicPr preferRelativeResize="0"/>
          <p:nvPr/>
        </p:nvPicPr>
        <p:blipFill>
          <a:blip r:embed="rId3"/>
          <a:stretch>
            <a:fillRect/>
          </a:stretch>
        </p:blipFill>
        <p:spPr>
          <a:xfrm rot="1979996">
            <a:off x="554589" y="1627070"/>
            <a:ext cx="4267017" cy="2844675"/>
          </a:xfrm>
          <a:prstGeom prst="rect">
            <a:avLst/>
          </a:prstGeom>
        </p:spPr>
      </p:pic>
      <p:sp>
        <p:nvSpPr>
          <p:cNvPr id="60" name="Shape 60"/>
          <p:cNvSpPr/>
          <p:nvPr/>
        </p:nvSpPr>
        <p:spPr>
          <a:xfrm>
            <a:off x="736625" y="1875950"/>
            <a:ext cx="3398399" cy="2887499"/>
          </a:xfrm>
          <a:prstGeom prst="rect">
            <a:avLst/>
          </a:prstGeom>
          <a:noFill/>
          <a:ln w="2857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61" name="Shape 61"/>
          <p:cNvSpPr txBox="1">
            <a:spLocks noGrp="1"/>
          </p:cNvSpPr>
          <p:nvPr>
            <p:ph type="body" idx="1"/>
          </p:nvPr>
        </p:nvSpPr>
        <p:spPr>
          <a:xfrm>
            <a:off x="4778725" y="1610750"/>
            <a:ext cx="3815100" cy="30446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buNone/>
            </a:pPr>
            <a:r>
              <a:rPr lang="en"/>
              <a:t>Once resolved we only use the forces that are perpendicular to each</a:t>
            </a:r>
          </a:p>
          <a:p>
            <a:pPr lvl="0" rtl="0">
              <a:buNone/>
            </a:pPr>
            <a:r>
              <a:rPr lang="en"/>
              <a:t>other in solving problems</a:t>
            </a:r>
          </a:p>
        </p:txBody>
      </p:sp>
    </p:spTree>
  </p:cSld>
  <p:clrMapOvr>
    <a:masterClrMapping/>
  </p:clrMapOvr>
  <p:transition spd="slow">
    <p:cut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Shape 66"/>
          <p:cNvSpPr txBox="1">
            <a:spLocks noGrp="1"/>
          </p:cNvSpPr>
          <p:nvPr>
            <p:ph type="title"/>
          </p:nvPr>
        </p:nvSpPr>
        <p:spPr>
          <a:xfrm>
            <a:off x="457200" y="205977"/>
            <a:ext cx="8229600" cy="11414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endParaRPr/>
          </a:p>
        </p:txBody>
      </p:sp>
      <p:sp>
        <p:nvSpPr>
          <p:cNvPr id="67" name="Shape 67"/>
          <p:cNvSpPr txBox="1">
            <a:spLocks noGrp="1"/>
          </p:cNvSpPr>
          <p:nvPr>
            <p:ph type="body" idx="1"/>
          </p:nvPr>
        </p:nvSpPr>
        <p:spPr>
          <a:xfrm>
            <a:off x="4920675" y="1460500"/>
            <a:ext cx="3766199" cy="34652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buNone/>
            </a:pPr>
            <a:r>
              <a:rPr lang="en"/>
              <a:t>F</a:t>
            </a:r>
            <a:r>
              <a:rPr lang="en" baseline="-25000"/>
              <a:t>g</a:t>
            </a:r>
            <a:r>
              <a:rPr lang="en"/>
              <a:t> is no longer useful as we now know its vector components (F</a:t>
            </a:r>
            <a:r>
              <a:rPr lang="en" i="1" baseline="-25000"/>
              <a:t>gx</a:t>
            </a:r>
            <a:r>
              <a:rPr lang="en"/>
              <a:t> and F</a:t>
            </a:r>
            <a:r>
              <a:rPr lang="en" i="1" baseline="-25000"/>
              <a:t>gy</a:t>
            </a:r>
            <a:r>
              <a:rPr lang="en"/>
              <a:t>) </a:t>
            </a:r>
          </a:p>
        </p:txBody>
      </p:sp>
      <p:pic>
        <p:nvPicPr>
          <p:cNvPr id="68" name="Shape 68"/>
          <p:cNvPicPr preferRelativeResize="0"/>
          <p:nvPr/>
        </p:nvPicPr>
        <p:blipFill>
          <a:blip r:embed="rId3"/>
          <a:stretch>
            <a:fillRect/>
          </a:stretch>
        </p:blipFill>
        <p:spPr>
          <a:xfrm rot="1979996">
            <a:off x="554589" y="1627070"/>
            <a:ext cx="4267017" cy="2844675"/>
          </a:xfrm>
          <a:prstGeom prst="rect">
            <a:avLst/>
          </a:prstGeom>
        </p:spPr>
      </p:pic>
      <p:sp>
        <p:nvSpPr>
          <p:cNvPr id="69" name="Shape 69"/>
          <p:cNvSpPr/>
          <p:nvPr/>
        </p:nvSpPr>
        <p:spPr>
          <a:xfrm>
            <a:off x="736625" y="1875950"/>
            <a:ext cx="3398399" cy="2887499"/>
          </a:xfrm>
          <a:prstGeom prst="rect">
            <a:avLst/>
          </a:prstGeom>
          <a:noFill/>
          <a:ln w="2857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70" name="Shape 70"/>
          <p:cNvSpPr/>
          <p:nvPr/>
        </p:nvSpPr>
        <p:spPr>
          <a:xfrm rot="2808541">
            <a:off x="923181" y="2838496"/>
            <a:ext cx="893733" cy="147293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 w="19050" cap="flat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71" name="Shape 71"/>
          <p:cNvSpPr txBox="1"/>
          <p:nvPr/>
        </p:nvSpPr>
        <p:spPr>
          <a:xfrm>
            <a:off x="815200" y="1841400"/>
            <a:ext cx="785700" cy="5106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buNone/>
            </a:pPr>
            <a:r>
              <a:rPr lang="en"/>
              <a:t>can ignore now</a:t>
            </a:r>
          </a:p>
        </p:txBody>
      </p:sp>
      <p:sp>
        <p:nvSpPr>
          <p:cNvPr id="72" name="Shape 72"/>
          <p:cNvSpPr/>
          <p:nvPr/>
        </p:nvSpPr>
        <p:spPr>
          <a:xfrm>
            <a:off x="834850" y="1964350"/>
            <a:ext cx="667799" cy="571500"/>
          </a:xfrm>
          <a:prstGeom prst="rect">
            <a:avLst/>
          </a:prstGeom>
          <a:noFill/>
          <a:ln w="19050" cap="flat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</p:spTree>
  </p:cSld>
  <p:clrMapOvr>
    <a:masterClrMapping/>
  </p:clrMapOvr>
  <p:transition spd="slow">
    <p:cut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Shape 77"/>
          <p:cNvSpPr txBox="1">
            <a:spLocks noGrp="1"/>
          </p:cNvSpPr>
          <p:nvPr>
            <p:ph type="title"/>
          </p:nvPr>
        </p:nvSpPr>
        <p:spPr>
          <a:xfrm>
            <a:off x="457200" y="205977"/>
            <a:ext cx="8229600" cy="11414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en"/>
              <a:t>Resolving other Forces</a:t>
            </a:r>
          </a:p>
        </p:txBody>
      </p:sp>
      <p:sp>
        <p:nvSpPr>
          <p:cNvPr id="78" name="Shape 78"/>
          <p:cNvSpPr txBox="1">
            <a:spLocks noGrp="1"/>
          </p:cNvSpPr>
          <p:nvPr>
            <p:ph type="body" idx="1"/>
          </p:nvPr>
        </p:nvSpPr>
        <p:spPr>
          <a:xfrm>
            <a:off x="5725225" y="1460500"/>
            <a:ext cx="2961600" cy="3465299"/>
          </a:xfrm>
          <a:prstGeom prst="rect">
            <a:avLst/>
          </a:prstGeom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buNone/>
            </a:pPr>
            <a:r>
              <a:rPr lang="en" sz="2400"/>
              <a:t>If this box is moving with uniform motion then F</a:t>
            </a:r>
            <a:r>
              <a:rPr lang="en" sz="2400" baseline="-25000"/>
              <a:t>net</a:t>
            </a:r>
            <a:r>
              <a:rPr lang="en" sz="2400"/>
              <a:t>=0</a:t>
            </a:r>
          </a:p>
          <a:p>
            <a:pPr lvl="0" rtl="0">
              <a:buNone/>
            </a:pPr>
            <a:r>
              <a:rPr lang="en" sz="2400"/>
              <a:t>so,</a:t>
            </a:r>
          </a:p>
          <a:p>
            <a:pPr lvl="0" rtl="0">
              <a:buNone/>
            </a:pPr>
            <a:r>
              <a:rPr lang="en" sz="2400"/>
              <a:t>F</a:t>
            </a:r>
            <a:r>
              <a:rPr lang="en" sz="2400" baseline="-25000"/>
              <a:t>N</a:t>
            </a:r>
            <a:r>
              <a:rPr lang="en" sz="2400"/>
              <a:t>+F</a:t>
            </a:r>
            <a:r>
              <a:rPr lang="en" sz="2400" baseline="-25000"/>
              <a:t>y</a:t>
            </a:r>
            <a:r>
              <a:rPr lang="en" sz="2400"/>
              <a:t> = F</a:t>
            </a:r>
            <a:r>
              <a:rPr lang="en" sz="2400" baseline="-25000"/>
              <a:t>g</a:t>
            </a:r>
          </a:p>
          <a:p>
            <a:pPr lvl="0" rtl="0">
              <a:buNone/>
            </a:pPr>
            <a:r>
              <a:rPr lang="en" sz="2400"/>
              <a:t>and</a:t>
            </a:r>
          </a:p>
          <a:p>
            <a:pPr>
              <a:buNone/>
            </a:pPr>
            <a:r>
              <a:rPr lang="en" sz="2400"/>
              <a:t>F</a:t>
            </a:r>
            <a:r>
              <a:rPr lang="en" sz="2400" baseline="-25000"/>
              <a:t>f</a:t>
            </a:r>
            <a:r>
              <a:rPr lang="en" sz="2400"/>
              <a:t> = F</a:t>
            </a:r>
            <a:r>
              <a:rPr lang="en" sz="2400" baseline="-25000"/>
              <a:t>x</a:t>
            </a:r>
          </a:p>
        </p:txBody>
      </p:sp>
      <p:sp>
        <p:nvSpPr>
          <p:cNvPr id="79" name="Shape 79"/>
          <p:cNvSpPr/>
          <p:nvPr/>
        </p:nvSpPr>
        <p:spPr>
          <a:xfrm>
            <a:off x="1021450" y="2966150"/>
            <a:ext cx="2760000" cy="1365299"/>
          </a:xfrm>
          <a:prstGeom prst="rect">
            <a:avLst/>
          </a:prstGeom>
          <a:solidFill>
            <a:schemeClr val="lt2"/>
          </a:solidFill>
          <a:ln w="19050" cap="flat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cxnSp>
        <p:nvCxnSpPr>
          <p:cNvPr id="80" name="Shape 80"/>
          <p:cNvCxnSpPr/>
          <p:nvPr/>
        </p:nvCxnSpPr>
        <p:spPr>
          <a:xfrm rot="10800000" flipH="1">
            <a:off x="3801000" y="2023325"/>
            <a:ext cx="1178699" cy="932999"/>
          </a:xfrm>
          <a:prstGeom prst="straightConnector1">
            <a:avLst/>
          </a:prstGeom>
          <a:noFill/>
          <a:ln w="19050" cap="flat">
            <a:solidFill>
              <a:schemeClr val="dk2"/>
            </a:solidFill>
            <a:prstDash val="solid"/>
            <a:round/>
            <a:headEnd type="none" w="lg" len="lg"/>
            <a:tailEnd type="triangle" w="lg" len="lg"/>
          </a:ln>
        </p:spPr>
      </p:cxnSp>
      <p:cxnSp>
        <p:nvCxnSpPr>
          <p:cNvPr id="81" name="Shape 81"/>
          <p:cNvCxnSpPr/>
          <p:nvPr/>
        </p:nvCxnSpPr>
        <p:spPr>
          <a:xfrm>
            <a:off x="2386675" y="2141124"/>
            <a:ext cx="0" cy="1581300"/>
          </a:xfrm>
          <a:prstGeom prst="straightConnector1">
            <a:avLst/>
          </a:prstGeom>
          <a:noFill/>
          <a:ln w="19050" cap="flat">
            <a:solidFill>
              <a:schemeClr val="dk2"/>
            </a:solidFill>
            <a:prstDash val="solid"/>
            <a:round/>
            <a:headEnd type="none" w="lg" len="lg"/>
            <a:tailEnd type="triangle" w="lg" len="lg"/>
          </a:ln>
        </p:spPr>
      </p:cxnSp>
      <p:cxnSp>
        <p:nvCxnSpPr>
          <p:cNvPr id="82" name="Shape 82"/>
          <p:cNvCxnSpPr/>
          <p:nvPr/>
        </p:nvCxnSpPr>
        <p:spPr>
          <a:xfrm flipH="1">
            <a:off x="2386600" y="3840275"/>
            <a:ext cx="9899" cy="844799"/>
          </a:xfrm>
          <a:prstGeom prst="straightConnector1">
            <a:avLst/>
          </a:prstGeom>
          <a:noFill/>
          <a:ln w="19050" cap="flat">
            <a:solidFill>
              <a:schemeClr val="dk2"/>
            </a:solidFill>
            <a:prstDash val="dot"/>
            <a:round/>
            <a:headEnd type="none" w="lg" len="lg"/>
            <a:tailEnd type="triangle" w="lg" len="lg"/>
          </a:ln>
        </p:spPr>
      </p:cxnSp>
      <p:cxnSp>
        <p:nvCxnSpPr>
          <p:cNvPr id="83" name="Shape 83"/>
          <p:cNvCxnSpPr/>
          <p:nvPr/>
        </p:nvCxnSpPr>
        <p:spPr>
          <a:xfrm rot="10800000" flipH="1">
            <a:off x="3801000" y="2966075"/>
            <a:ext cx="1296299" cy="9899"/>
          </a:xfrm>
          <a:prstGeom prst="straightConnector1">
            <a:avLst/>
          </a:prstGeom>
          <a:noFill/>
          <a:ln w="19050" cap="flat">
            <a:solidFill>
              <a:schemeClr val="dk2"/>
            </a:solidFill>
            <a:prstDash val="dot"/>
            <a:round/>
            <a:headEnd type="none" w="lg" len="lg"/>
            <a:tailEnd type="triangle" w="lg" len="lg"/>
          </a:ln>
        </p:spPr>
      </p:cxnSp>
      <p:cxnSp>
        <p:nvCxnSpPr>
          <p:cNvPr id="84" name="Shape 84"/>
          <p:cNvCxnSpPr/>
          <p:nvPr/>
        </p:nvCxnSpPr>
        <p:spPr>
          <a:xfrm rot="10800000" flipH="1">
            <a:off x="5009075" y="2033150"/>
            <a:ext cx="9899" cy="932999"/>
          </a:xfrm>
          <a:prstGeom prst="straightConnector1">
            <a:avLst/>
          </a:prstGeom>
          <a:noFill/>
          <a:ln w="19050" cap="flat">
            <a:solidFill>
              <a:schemeClr val="dk2"/>
            </a:solidFill>
            <a:prstDash val="dot"/>
            <a:round/>
            <a:headEnd type="none" w="lg" len="lg"/>
            <a:tailEnd type="triangle" w="lg" len="lg"/>
          </a:ln>
        </p:spPr>
      </p:cxnSp>
      <p:sp>
        <p:nvSpPr>
          <p:cNvPr id="85" name="Shape 85"/>
          <p:cNvSpPr txBox="1"/>
          <p:nvPr/>
        </p:nvSpPr>
        <p:spPr>
          <a:xfrm>
            <a:off x="2485225" y="4409925"/>
            <a:ext cx="549600" cy="343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buNone/>
            </a:pPr>
            <a:r>
              <a:rPr lang="en"/>
              <a:t>F</a:t>
            </a:r>
            <a:r>
              <a:rPr lang="en" baseline="-25000"/>
              <a:t>g</a:t>
            </a:r>
          </a:p>
        </p:txBody>
      </p:sp>
      <p:sp>
        <p:nvSpPr>
          <p:cNvPr id="86" name="Shape 86"/>
          <p:cNvSpPr txBox="1"/>
          <p:nvPr/>
        </p:nvSpPr>
        <p:spPr>
          <a:xfrm>
            <a:off x="4027225" y="2141125"/>
            <a:ext cx="333899" cy="343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buNone/>
            </a:pPr>
            <a:r>
              <a:rPr lang="en"/>
              <a:t>F</a:t>
            </a:r>
          </a:p>
        </p:txBody>
      </p:sp>
      <p:sp>
        <p:nvSpPr>
          <p:cNvPr id="87" name="Shape 87"/>
          <p:cNvSpPr txBox="1"/>
          <p:nvPr/>
        </p:nvSpPr>
        <p:spPr>
          <a:xfrm>
            <a:off x="2485225" y="2399850"/>
            <a:ext cx="549600" cy="343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buNone/>
            </a:pPr>
            <a:r>
              <a:rPr lang="en"/>
              <a:t>F</a:t>
            </a:r>
            <a:r>
              <a:rPr lang="en" baseline="-25000"/>
              <a:t>N</a:t>
            </a:r>
          </a:p>
        </p:txBody>
      </p:sp>
      <p:sp>
        <p:nvSpPr>
          <p:cNvPr id="88" name="Shape 88"/>
          <p:cNvSpPr txBox="1"/>
          <p:nvPr/>
        </p:nvSpPr>
        <p:spPr>
          <a:xfrm>
            <a:off x="4361125" y="3079575"/>
            <a:ext cx="549600" cy="343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buNone/>
            </a:pPr>
            <a:r>
              <a:rPr lang="en"/>
              <a:t>F</a:t>
            </a:r>
            <a:r>
              <a:rPr lang="en" i="1" baseline="-25000"/>
              <a:t>x</a:t>
            </a:r>
          </a:p>
        </p:txBody>
      </p:sp>
      <p:sp>
        <p:nvSpPr>
          <p:cNvPr id="89" name="Shape 89"/>
          <p:cNvSpPr txBox="1"/>
          <p:nvPr/>
        </p:nvSpPr>
        <p:spPr>
          <a:xfrm>
            <a:off x="5097300" y="2367350"/>
            <a:ext cx="549600" cy="343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buNone/>
            </a:pPr>
            <a:r>
              <a:rPr lang="en"/>
              <a:t>F</a:t>
            </a:r>
            <a:r>
              <a:rPr lang="en" i="1" baseline="-25000"/>
              <a:t>y</a:t>
            </a:r>
          </a:p>
        </p:txBody>
      </p:sp>
      <p:cxnSp>
        <p:nvCxnSpPr>
          <p:cNvPr id="90" name="Shape 90"/>
          <p:cNvCxnSpPr/>
          <p:nvPr/>
        </p:nvCxnSpPr>
        <p:spPr>
          <a:xfrm flipH="1">
            <a:off x="932949" y="4478700"/>
            <a:ext cx="992100" cy="9899"/>
          </a:xfrm>
          <a:prstGeom prst="straightConnector1">
            <a:avLst/>
          </a:prstGeom>
          <a:noFill/>
          <a:ln w="19050" cap="flat">
            <a:solidFill>
              <a:schemeClr val="dk2"/>
            </a:solidFill>
            <a:prstDash val="solid"/>
            <a:round/>
            <a:headEnd type="none" w="lg" len="lg"/>
            <a:tailEnd type="triangle" w="lg" len="lg"/>
          </a:ln>
        </p:spPr>
      </p:cxnSp>
      <p:sp>
        <p:nvSpPr>
          <p:cNvPr id="91" name="Shape 91"/>
          <p:cNvSpPr txBox="1"/>
          <p:nvPr/>
        </p:nvSpPr>
        <p:spPr>
          <a:xfrm>
            <a:off x="1223300" y="4532850"/>
            <a:ext cx="549600" cy="343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buNone/>
            </a:pPr>
            <a:r>
              <a:rPr lang="en"/>
              <a:t>F</a:t>
            </a:r>
            <a:r>
              <a:rPr lang="en" baseline="-25000"/>
              <a:t>f</a:t>
            </a:r>
          </a:p>
        </p:txBody>
      </p:sp>
      <p:sp>
        <p:nvSpPr>
          <p:cNvPr id="92" name="Shape 92"/>
          <p:cNvSpPr/>
          <p:nvPr/>
        </p:nvSpPr>
        <p:spPr>
          <a:xfrm>
            <a:off x="628550" y="1573850"/>
            <a:ext cx="4832400" cy="3398399"/>
          </a:xfrm>
          <a:prstGeom prst="rect">
            <a:avLst/>
          </a:prstGeom>
          <a:noFill/>
          <a:ln w="2857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</p:spTree>
  </p:cSld>
  <p:clrMapOvr>
    <a:masterClrMapping/>
  </p:clrMapOvr>
  <p:transition spd="slow">
    <p:cut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Shape 97"/>
          <p:cNvSpPr txBox="1">
            <a:spLocks noGrp="1"/>
          </p:cNvSpPr>
          <p:nvPr>
            <p:ph type="title"/>
          </p:nvPr>
        </p:nvSpPr>
        <p:spPr>
          <a:xfrm>
            <a:off x="457200" y="205977"/>
            <a:ext cx="8229600" cy="11414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en"/>
              <a:t>Example</a:t>
            </a:r>
          </a:p>
        </p:txBody>
      </p:sp>
      <p:sp>
        <p:nvSpPr>
          <p:cNvPr id="98" name="Shape 98"/>
          <p:cNvSpPr txBox="1">
            <a:spLocks noGrp="1"/>
          </p:cNvSpPr>
          <p:nvPr>
            <p:ph type="body" idx="1"/>
          </p:nvPr>
        </p:nvSpPr>
        <p:spPr>
          <a:xfrm>
            <a:off x="457200" y="1460499"/>
            <a:ext cx="8229600" cy="34652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buNone/>
            </a:pPr>
            <a:r>
              <a:rPr lang="en"/>
              <a:t>A 30.0kg crate experiences an applied force of 100N acting at an angle of 30</a:t>
            </a:r>
            <a:r>
              <a:rPr lang="en" baseline="30000"/>
              <a:t>O</a:t>
            </a:r>
            <a:r>
              <a:rPr lang="en"/>
              <a:t> above the horizontal.  What is the normal force F</a:t>
            </a:r>
            <a:r>
              <a:rPr lang="en" baseline="-25000"/>
              <a:t>N</a:t>
            </a:r>
            <a:r>
              <a:rPr lang="en"/>
              <a:t> on the block?</a:t>
            </a:r>
          </a:p>
          <a:p>
            <a:endParaRPr lang="en"/>
          </a:p>
          <a:p>
            <a:pPr>
              <a:buNone/>
            </a:pPr>
            <a:r>
              <a:rPr lang="en"/>
              <a:t>What is the horizontal acceleration?</a:t>
            </a:r>
          </a:p>
        </p:txBody>
      </p:sp>
    </p:spTree>
  </p:cSld>
  <p:clrMapOvr>
    <a:masterClrMapping/>
  </p:clrMapOvr>
  <p:transition spd="slow">
    <p:cut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Shape 103"/>
          <p:cNvSpPr txBox="1">
            <a:spLocks noGrp="1"/>
          </p:cNvSpPr>
          <p:nvPr>
            <p:ph type="title"/>
          </p:nvPr>
        </p:nvSpPr>
        <p:spPr>
          <a:xfrm>
            <a:off x="457200" y="205977"/>
            <a:ext cx="8229600" cy="11414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en"/>
              <a:t>Friction</a:t>
            </a:r>
          </a:p>
        </p:txBody>
      </p:sp>
      <p:sp>
        <p:nvSpPr>
          <p:cNvPr id="104" name="Shape 104"/>
          <p:cNvSpPr txBox="1">
            <a:spLocks noGrp="1"/>
          </p:cNvSpPr>
          <p:nvPr>
            <p:ph type="body" idx="1"/>
          </p:nvPr>
        </p:nvSpPr>
        <p:spPr>
          <a:xfrm>
            <a:off x="457200" y="1460499"/>
            <a:ext cx="8229600" cy="34652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buNone/>
            </a:pPr>
            <a:r>
              <a:rPr lang="en"/>
              <a:t>A force that oppose two objects sliding against one another.  </a:t>
            </a:r>
          </a:p>
          <a:p>
            <a:pPr lvl="0" rtl="0">
              <a:buNone/>
            </a:pPr>
            <a:r>
              <a:rPr lang="en"/>
              <a:t>Two types</a:t>
            </a:r>
          </a:p>
          <a:p>
            <a:pPr lvl="0" rtl="0">
              <a:buNone/>
            </a:pPr>
            <a:r>
              <a:rPr lang="en"/>
              <a:t>	a) kinetic friction	</a:t>
            </a:r>
          </a:p>
          <a:p>
            <a:pPr>
              <a:buNone/>
            </a:pPr>
            <a:r>
              <a:rPr lang="en"/>
              <a:t>	b) static friction</a:t>
            </a:r>
          </a:p>
        </p:txBody>
      </p:sp>
      <p:pic>
        <p:nvPicPr>
          <p:cNvPr id="105" name="Shape 105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x="5077825" y="2123675"/>
            <a:ext cx="2743200" cy="2743200"/>
          </a:xfrm>
          <a:prstGeom prst="rect">
            <a:avLst/>
          </a:prstGeom>
        </p:spPr>
      </p:pic>
      <p:sp>
        <p:nvSpPr>
          <p:cNvPr id="106" name="Shape 106"/>
          <p:cNvSpPr/>
          <p:nvPr/>
        </p:nvSpPr>
        <p:spPr>
          <a:xfrm>
            <a:off x="5087650" y="2131300"/>
            <a:ext cx="2779500" cy="2794500"/>
          </a:xfrm>
          <a:prstGeom prst="rect">
            <a:avLst/>
          </a:prstGeom>
          <a:noFill/>
          <a:ln w="2857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</p:spTree>
  </p:cSld>
  <p:clrMapOvr>
    <a:masterClrMapping/>
  </p:clrMapOvr>
  <p:transition spd="slow">
    <p:cut/>
  </p:transition>
</p:sld>
</file>

<file path=ppt/theme/theme1.xml><?xml version="1.0" encoding="utf-8"?>
<a:theme xmlns:a="http://schemas.openxmlformats.org/drawingml/2006/main" name="modern">
  <a:themeElements>
    <a:clrScheme name="Custom 348">
      <a:dk1>
        <a:srgbClr val="000000"/>
      </a:dk1>
      <a:lt1>
        <a:srgbClr val="FFFFFF"/>
      </a:lt1>
      <a:dk2>
        <a:srgbClr val="191919"/>
      </a:dk2>
      <a:lt2>
        <a:srgbClr val="CCCCCC"/>
      </a:lt2>
      <a:accent1>
        <a:srgbClr val="7E5554"/>
      </a:accent1>
      <a:accent2>
        <a:srgbClr val="910A10"/>
      </a:accent2>
      <a:accent3>
        <a:srgbClr val="84294D"/>
      </a:accent3>
      <a:accent4>
        <a:srgbClr val="DA823B"/>
      </a:accent4>
      <a:accent5>
        <a:srgbClr val="625D3C"/>
      </a:accent5>
      <a:accent6>
        <a:srgbClr val="00384A"/>
      </a:accent6>
      <a:hlink>
        <a:srgbClr val="227A78"/>
      </a:hlink>
      <a:folHlink>
        <a:srgbClr val="394749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1248</Words>
  <Application>Microsoft Office PowerPoint</Application>
  <PresentationFormat>Екран (16:9)</PresentationFormat>
  <Paragraphs>166</Paragraphs>
  <Slides>21</Slides>
  <Notes>21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слайдів</vt:lpstr>
      </vt:variant>
      <vt:variant>
        <vt:i4>21</vt:i4>
      </vt:variant>
    </vt:vector>
  </HeadingPairs>
  <TitlesOfParts>
    <vt:vector size="22" baseType="lpstr">
      <vt:lpstr>modern</vt:lpstr>
      <vt:lpstr>Forces in 2-D</vt:lpstr>
      <vt:lpstr>Normal Force</vt:lpstr>
      <vt:lpstr>Презентація PowerPoint</vt:lpstr>
      <vt:lpstr>Презентація PowerPoint</vt:lpstr>
      <vt:lpstr>Презентація PowerPoint</vt:lpstr>
      <vt:lpstr>Презентація PowerPoint</vt:lpstr>
      <vt:lpstr>Resolving other Forces</vt:lpstr>
      <vt:lpstr>Example</vt:lpstr>
      <vt:lpstr>Friction</vt:lpstr>
      <vt:lpstr>Kinetic Friction (fk)</vt:lpstr>
      <vt:lpstr>To find kinetic friction (fk)</vt:lpstr>
      <vt:lpstr>The coefficient of friction</vt:lpstr>
      <vt:lpstr>Example 1</vt:lpstr>
      <vt:lpstr>Example 2</vt:lpstr>
      <vt:lpstr>Example 2 continued</vt:lpstr>
      <vt:lpstr>Static Friction fs</vt:lpstr>
      <vt:lpstr>fs can change</vt:lpstr>
      <vt:lpstr>coefficient of friction </vt:lpstr>
      <vt:lpstr>Example</vt:lpstr>
      <vt:lpstr>Example 2</vt:lpstr>
      <vt:lpstr>Example 3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Forces in 2-D</dc:title>
  <cp:lastModifiedBy>RomaK</cp:lastModifiedBy>
  <cp:revision>2</cp:revision>
  <dcterms:modified xsi:type="dcterms:W3CDTF">2015-09-03T12:16:22Z</dcterms:modified>
</cp:coreProperties>
</file>